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506" r:id="rId3"/>
    <p:sldId id="295" r:id="rId4"/>
    <p:sldId id="258" r:id="rId5"/>
    <p:sldId id="501" r:id="rId6"/>
    <p:sldId id="262" r:id="rId7"/>
    <p:sldId id="502" r:id="rId8"/>
    <p:sldId id="385" r:id="rId9"/>
    <p:sldId id="505" r:id="rId10"/>
    <p:sldId id="508" r:id="rId11"/>
    <p:sldId id="507" r:id="rId12"/>
    <p:sldId id="509" r:id="rId13"/>
    <p:sldId id="504" r:id="rId14"/>
    <p:sldId id="499" r:id="rId15"/>
    <p:sldId id="473" r:id="rId16"/>
    <p:sldId id="275" r:id="rId17"/>
    <p:sldId id="276" r:id="rId18"/>
    <p:sldId id="265" r:id="rId19"/>
    <p:sldId id="288" r:id="rId20"/>
    <p:sldId id="264" r:id="rId21"/>
    <p:sldId id="51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3280" autoAdjust="0"/>
  </p:normalViewPr>
  <p:slideViewPr>
    <p:cSldViewPr snapToGrid="0">
      <p:cViewPr varScale="1">
        <p:scale>
          <a:sx n="84" d="100"/>
          <a:sy n="84" d="100"/>
        </p:scale>
        <p:origin x="1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093F7-E478-4322-8E19-EDDC59D84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1F90AF-956E-4524-9EDF-A901793198B8}">
      <dgm:prSet/>
      <dgm:spPr>
        <a:solidFill>
          <a:schemeClr val="accent1">
            <a:lumMod val="60000"/>
            <a:lumOff val="40000"/>
          </a:schemeClr>
        </a:solidFill>
      </dgm:spPr>
      <dgm:t>
        <a:bodyPr/>
        <a:lstStyle/>
        <a:p>
          <a:pPr rtl="0"/>
          <a:r>
            <a:rPr lang="en-US" b="0" dirty="0">
              <a:solidFill>
                <a:schemeClr val="tx1"/>
              </a:solidFill>
            </a:rPr>
            <a:t>Interdisciplinary care </a:t>
          </a:r>
        </a:p>
      </dgm:t>
    </dgm:pt>
    <dgm:pt modelId="{9756A9FB-DBA9-47F7-B0A8-4AC71CD3166C}" type="parTrans" cxnId="{04398AAD-F8F7-414B-BA34-A16576803A9F}">
      <dgm:prSet/>
      <dgm:spPr/>
      <dgm:t>
        <a:bodyPr/>
        <a:lstStyle/>
        <a:p>
          <a:endParaRPr lang="en-US"/>
        </a:p>
      </dgm:t>
    </dgm:pt>
    <dgm:pt modelId="{F16A4B6B-F53E-4161-9C36-6D688D946295}" type="sibTrans" cxnId="{04398AAD-F8F7-414B-BA34-A16576803A9F}">
      <dgm:prSet/>
      <dgm:spPr/>
      <dgm:t>
        <a:bodyPr/>
        <a:lstStyle/>
        <a:p>
          <a:endParaRPr lang="en-US"/>
        </a:p>
      </dgm:t>
    </dgm:pt>
    <dgm:pt modelId="{B2A596CA-8C95-49FA-977D-1604AAF205A8}">
      <dgm:prSet/>
      <dgm:spPr>
        <a:solidFill>
          <a:schemeClr val="accent1">
            <a:lumMod val="60000"/>
            <a:lumOff val="40000"/>
          </a:schemeClr>
        </a:solidFill>
      </dgm:spPr>
      <dgm:t>
        <a:bodyPr/>
        <a:lstStyle/>
        <a:p>
          <a:pPr rtl="0"/>
          <a:r>
            <a:rPr lang="en-US" b="0" dirty="0">
              <a:solidFill>
                <a:schemeClr val="tx1"/>
              </a:solidFill>
            </a:rPr>
            <a:t>Excellent communication between patients, families, health care providers</a:t>
          </a:r>
        </a:p>
      </dgm:t>
    </dgm:pt>
    <dgm:pt modelId="{7CF359D7-D9BE-4046-8E1A-7DD8645E8D46}" type="parTrans" cxnId="{8F464006-3645-4A57-89E5-72A49D3E55ED}">
      <dgm:prSet/>
      <dgm:spPr/>
      <dgm:t>
        <a:bodyPr/>
        <a:lstStyle/>
        <a:p>
          <a:endParaRPr lang="en-US"/>
        </a:p>
      </dgm:t>
    </dgm:pt>
    <dgm:pt modelId="{A5121FC6-7857-43BC-ABE0-765B4CC0604B}" type="sibTrans" cxnId="{8F464006-3645-4A57-89E5-72A49D3E55ED}">
      <dgm:prSet/>
      <dgm:spPr/>
      <dgm:t>
        <a:bodyPr/>
        <a:lstStyle/>
        <a:p>
          <a:endParaRPr lang="en-US"/>
        </a:p>
      </dgm:t>
    </dgm:pt>
    <dgm:pt modelId="{9CA9D98A-85A3-4D5C-8629-511FAFC151C7}">
      <dgm:prSet/>
      <dgm:spPr>
        <a:solidFill>
          <a:schemeClr val="accent1">
            <a:lumMod val="60000"/>
            <a:lumOff val="40000"/>
          </a:schemeClr>
        </a:solidFill>
      </dgm:spPr>
      <dgm:t>
        <a:bodyPr/>
        <a:lstStyle/>
        <a:p>
          <a:pPr rtl="0"/>
          <a:r>
            <a:rPr lang="en-US" b="0" dirty="0">
              <a:solidFill>
                <a:schemeClr val="tx1"/>
              </a:solidFill>
            </a:rPr>
            <a:t>Services provided concurrently with or independent of curative/life‐prolonging care </a:t>
          </a:r>
        </a:p>
      </dgm:t>
    </dgm:pt>
    <dgm:pt modelId="{F12FDC93-0321-487B-9C4C-DD0A2E3B4E47}" type="parTrans" cxnId="{6001FD1D-97C7-4379-B173-67F50099704D}">
      <dgm:prSet/>
      <dgm:spPr/>
      <dgm:t>
        <a:bodyPr/>
        <a:lstStyle/>
        <a:p>
          <a:endParaRPr lang="en-US"/>
        </a:p>
      </dgm:t>
    </dgm:pt>
    <dgm:pt modelId="{B7E1927B-F711-40F2-976A-78023B89B863}" type="sibTrans" cxnId="{6001FD1D-97C7-4379-B173-67F50099704D}">
      <dgm:prSet/>
      <dgm:spPr/>
      <dgm:t>
        <a:bodyPr/>
        <a:lstStyle/>
        <a:p>
          <a:endParaRPr lang="en-US"/>
        </a:p>
      </dgm:t>
    </dgm:pt>
    <dgm:pt modelId="{59A4E992-2032-4970-992D-B980DFB50DBE}">
      <dgm:prSet/>
      <dgm:spPr>
        <a:solidFill>
          <a:schemeClr val="accent1">
            <a:lumMod val="60000"/>
            <a:lumOff val="40000"/>
          </a:schemeClr>
        </a:solidFill>
      </dgm:spPr>
      <dgm:t>
        <a:bodyPr/>
        <a:lstStyle/>
        <a:p>
          <a:pPr rtl="0"/>
          <a:r>
            <a:rPr lang="en-US" b="0" dirty="0">
              <a:solidFill>
                <a:schemeClr val="tx1"/>
              </a:solidFill>
            </a:rPr>
            <a:t>Hopes for peace and dignity are supported throughout the course of illness and pre-post dying process</a:t>
          </a:r>
        </a:p>
      </dgm:t>
    </dgm:pt>
    <dgm:pt modelId="{9C007681-540A-4ED2-A1D3-BFE67EDEB144}" type="parTrans" cxnId="{B89D858A-1A52-4BC0-A470-0D7C4314576E}">
      <dgm:prSet/>
      <dgm:spPr/>
      <dgm:t>
        <a:bodyPr/>
        <a:lstStyle/>
        <a:p>
          <a:endParaRPr lang="en-US"/>
        </a:p>
      </dgm:t>
    </dgm:pt>
    <dgm:pt modelId="{258E794C-3242-4713-8044-C0283CDA3C9B}" type="sibTrans" cxnId="{B89D858A-1A52-4BC0-A470-0D7C4314576E}">
      <dgm:prSet/>
      <dgm:spPr/>
      <dgm:t>
        <a:bodyPr/>
        <a:lstStyle/>
        <a:p>
          <a:endParaRPr lang="en-US"/>
        </a:p>
      </dgm:t>
    </dgm:pt>
    <dgm:pt modelId="{A5282FB4-EFEF-4A40-8A8E-EBB655319565}" type="pres">
      <dgm:prSet presAssocID="{929093F7-E478-4322-8E19-EDDC59D84E95}" presName="linear" presStyleCnt="0">
        <dgm:presLayoutVars>
          <dgm:animLvl val="lvl"/>
          <dgm:resizeHandles val="exact"/>
        </dgm:presLayoutVars>
      </dgm:prSet>
      <dgm:spPr/>
    </dgm:pt>
    <dgm:pt modelId="{E4561EE7-A641-4E6F-9B2A-996F96C1A2FC}" type="pres">
      <dgm:prSet presAssocID="{141F90AF-956E-4524-9EDF-A901793198B8}" presName="parentText" presStyleLbl="node1" presStyleIdx="0" presStyleCnt="4" custLinFactNeighborX="-108" custLinFactNeighborY="-12212">
        <dgm:presLayoutVars>
          <dgm:chMax val="0"/>
          <dgm:bulletEnabled val="1"/>
        </dgm:presLayoutVars>
      </dgm:prSet>
      <dgm:spPr/>
    </dgm:pt>
    <dgm:pt modelId="{8F08091C-57ED-4015-A032-2DEB4AB1564B}" type="pres">
      <dgm:prSet presAssocID="{F16A4B6B-F53E-4161-9C36-6D688D946295}" presName="spacer" presStyleCnt="0"/>
      <dgm:spPr/>
    </dgm:pt>
    <dgm:pt modelId="{E962D431-CCF1-404C-9553-4530DD5C9938}" type="pres">
      <dgm:prSet presAssocID="{B2A596CA-8C95-49FA-977D-1604AAF205A8}" presName="parentText" presStyleLbl="node1" presStyleIdx="1" presStyleCnt="4">
        <dgm:presLayoutVars>
          <dgm:chMax val="0"/>
          <dgm:bulletEnabled val="1"/>
        </dgm:presLayoutVars>
      </dgm:prSet>
      <dgm:spPr/>
    </dgm:pt>
    <dgm:pt modelId="{1E8A4703-4BCB-478E-B162-CB8565589F44}" type="pres">
      <dgm:prSet presAssocID="{A5121FC6-7857-43BC-ABE0-765B4CC0604B}" presName="spacer" presStyleCnt="0"/>
      <dgm:spPr/>
    </dgm:pt>
    <dgm:pt modelId="{0BE88067-2BDA-4E9E-B2CE-FE88652C6DF0}" type="pres">
      <dgm:prSet presAssocID="{9CA9D98A-85A3-4D5C-8629-511FAFC151C7}" presName="parentText" presStyleLbl="node1" presStyleIdx="2" presStyleCnt="4">
        <dgm:presLayoutVars>
          <dgm:chMax val="0"/>
          <dgm:bulletEnabled val="1"/>
        </dgm:presLayoutVars>
      </dgm:prSet>
      <dgm:spPr/>
    </dgm:pt>
    <dgm:pt modelId="{FD8D1F2E-007D-4F1A-A301-ADC1BAB1DD6E}" type="pres">
      <dgm:prSet presAssocID="{B7E1927B-F711-40F2-976A-78023B89B863}" presName="spacer" presStyleCnt="0"/>
      <dgm:spPr/>
    </dgm:pt>
    <dgm:pt modelId="{08443CD1-0C3E-4FDA-BDCD-86AFF32AEB43}" type="pres">
      <dgm:prSet presAssocID="{59A4E992-2032-4970-992D-B980DFB50DBE}" presName="parentText" presStyleLbl="node1" presStyleIdx="3" presStyleCnt="4">
        <dgm:presLayoutVars>
          <dgm:chMax val="0"/>
          <dgm:bulletEnabled val="1"/>
        </dgm:presLayoutVars>
      </dgm:prSet>
      <dgm:spPr/>
    </dgm:pt>
  </dgm:ptLst>
  <dgm:cxnLst>
    <dgm:cxn modelId="{C17E0806-A8A6-4080-9668-B29C1D33B7D3}" type="presOf" srcId="{929093F7-E478-4322-8E19-EDDC59D84E95}" destId="{A5282FB4-EFEF-4A40-8A8E-EBB655319565}" srcOrd="0" destOrd="0" presId="urn:microsoft.com/office/officeart/2005/8/layout/vList2"/>
    <dgm:cxn modelId="{8F464006-3645-4A57-89E5-72A49D3E55ED}" srcId="{929093F7-E478-4322-8E19-EDDC59D84E95}" destId="{B2A596CA-8C95-49FA-977D-1604AAF205A8}" srcOrd="1" destOrd="0" parTransId="{7CF359D7-D9BE-4046-8E1A-7DD8645E8D46}" sibTransId="{A5121FC6-7857-43BC-ABE0-765B4CC0604B}"/>
    <dgm:cxn modelId="{BF652C0B-FAE5-49EA-92B1-2CF5D7642F70}" type="presOf" srcId="{9CA9D98A-85A3-4D5C-8629-511FAFC151C7}" destId="{0BE88067-2BDA-4E9E-B2CE-FE88652C6DF0}" srcOrd="0" destOrd="0" presId="urn:microsoft.com/office/officeart/2005/8/layout/vList2"/>
    <dgm:cxn modelId="{6001FD1D-97C7-4379-B173-67F50099704D}" srcId="{929093F7-E478-4322-8E19-EDDC59D84E95}" destId="{9CA9D98A-85A3-4D5C-8629-511FAFC151C7}" srcOrd="2" destOrd="0" parTransId="{F12FDC93-0321-487B-9C4C-DD0A2E3B4E47}" sibTransId="{B7E1927B-F711-40F2-976A-78023B89B863}"/>
    <dgm:cxn modelId="{0919E849-1023-4AF7-80E1-079721E673B5}" type="presOf" srcId="{141F90AF-956E-4524-9EDF-A901793198B8}" destId="{E4561EE7-A641-4E6F-9B2A-996F96C1A2FC}" srcOrd="0" destOrd="0" presId="urn:microsoft.com/office/officeart/2005/8/layout/vList2"/>
    <dgm:cxn modelId="{B89D858A-1A52-4BC0-A470-0D7C4314576E}" srcId="{929093F7-E478-4322-8E19-EDDC59D84E95}" destId="{59A4E992-2032-4970-992D-B980DFB50DBE}" srcOrd="3" destOrd="0" parTransId="{9C007681-540A-4ED2-A1D3-BFE67EDEB144}" sibTransId="{258E794C-3242-4713-8044-C0283CDA3C9B}"/>
    <dgm:cxn modelId="{C263BD8E-6643-4D4E-A587-461C16D733AE}" type="presOf" srcId="{B2A596CA-8C95-49FA-977D-1604AAF205A8}" destId="{E962D431-CCF1-404C-9553-4530DD5C9938}" srcOrd="0" destOrd="0" presId="urn:microsoft.com/office/officeart/2005/8/layout/vList2"/>
    <dgm:cxn modelId="{04398AAD-F8F7-414B-BA34-A16576803A9F}" srcId="{929093F7-E478-4322-8E19-EDDC59D84E95}" destId="{141F90AF-956E-4524-9EDF-A901793198B8}" srcOrd="0" destOrd="0" parTransId="{9756A9FB-DBA9-47F7-B0A8-4AC71CD3166C}" sibTransId="{F16A4B6B-F53E-4161-9C36-6D688D946295}"/>
    <dgm:cxn modelId="{4F526BD8-49BB-445B-87FB-040FEB519D8F}" type="presOf" srcId="{59A4E992-2032-4970-992D-B980DFB50DBE}" destId="{08443CD1-0C3E-4FDA-BDCD-86AFF32AEB43}" srcOrd="0" destOrd="0" presId="urn:microsoft.com/office/officeart/2005/8/layout/vList2"/>
    <dgm:cxn modelId="{9F92AE98-102D-4EB7-B4D2-4901D36D6A64}" type="presParOf" srcId="{A5282FB4-EFEF-4A40-8A8E-EBB655319565}" destId="{E4561EE7-A641-4E6F-9B2A-996F96C1A2FC}" srcOrd="0" destOrd="0" presId="urn:microsoft.com/office/officeart/2005/8/layout/vList2"/>
    <dgm:cxn modelId="{D85E3852-D27B-4EAD-BD38-74836792FF02}" type="presParOf" srcId="{A5282FB4-EFEF-4A40-8A8E-EBB655319565}" destId="{8F08091C-57ED-4015-A032-2DEB4AB1564B}" srcOrd="1" destOrd="0" presId="urn:microsoft.com/office/officeart/2005/8/layout/vList2"/>
    <dgm:cxn modelId="{FFE6434A-99E1-405C-B64A-90EDE464BE52}" type="presParOf" srcId="{A5282FB4-EFEF-4A40-8A8E-EBB655319565}" destId="{E962D431-CCF1-404C-9553-4530DD5C9938}" srcOrd="2" destOrd="0" presId="urn:microsoft.com/office/officeart/2005/8/layout/vList2"/>
    <dgm:cxn modelId="{D614807F-B8CD-46A0-973C-8F158E90C17B}" type="presParOf" srcId="{A5282FB4-EFEF-4A40-8A8E-EBB655319565}" destId="{1E8A4703-4BCB-478E-B162-CB8565589F44}" srcOrd="3" destOrd="0" presId="urn:microsoft.com/office/officeart/2005/8/layout/vList2"/>
    <dgm:cxn modelId="{9CB741D7-6E54-4309-8CA8-8DB0E944F42B}" type="presParOf" srcId="{A5282FB4-EFEF-4A40-8A8E-EBB655319565}" destId="{0BE88067-2BDA-4E9E-B2CE-FE88652C6DF0}" srcOrd="4" destOrd="0" presId="urn:microsoft.com/office/officeart/2005/8/layout/vList2"/>
    <dgm:cxn modelId="{4711F88B-090A-4D1C-883C-D826565FB6D9}" type="presParOf" srcId="{A5282FB4-EFEF-4A40-8A8E-EBB655319565}" destId="{FD8D1F2E-007D-4F1A-A301-ADC1BAB1DD6E}" srcOrd="5" destOrd="0" presId="urn:microsoft.com/office/officeart/2005/8/layout/vList2"/>
    <dgm:cxn modelId="{27A15B63-37DD-40E8-AC3C-D43A1883BF9A}" type="presParOf" srcId="{A5282FB4-EFEF-4A40-8A8E-EBB655319565}" destId="{08443CD1-0C3E-4FDA-BDCD-86AFF32AEB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61EE7-A641-4E6F-9B2A-996F96C1A2FC}">
      <dsp:nvSpPr>
        <dsp:cNvPr id="0" name=""/>
        <dsp:cNvSpPr/>
      </dsp:nvSpPr>
      <dsp:spPr>
        <a:xfrm>
          <a:off x="0" y="31911"/>
          <a:ext cx="8499475" cy="999938"/>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solidFill>
                <a:schemeClr val="tx1"/>
              </a:solidFill>
            </a:rPr>
            <a:t>Interdisciplinary care </a:t>
          </a:r>
        </a:p>
      </dsp:txBody>
      <dsp:txXfrm>
        <a:off x="48813" y="80724"/>
        <a:ext cx="8401849" cy="902312"/>
      </dsp:txXfrm>
    </dsp:sp>
    <dsp:sp modelId="{E962D431-CCF1-404C-9553-4530DD5C9938}">
      <dsp:nvSpPr>
        <dsp:cNvPr id="0" name=""/>
        <dsp:cNvSpPr/>
      </dsp:nvSpPr>
      <dsp:spPr>
        <a:xfrm>
          <a:off x="0" y="1115874"/>
          <a:ext cx="8499475" cy="999938"/>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solidFill>
                <a:schemeClr val="tx1"/>
              </a:solidFill>
            </a:rPr>
            <a:t>Excellent communication between patients, families, health care providers</a:t>
          </a:r>
        </a:p>
      </dsp:txBody>
      <dsp:txXfrm>
        <a:off x="48813" y="1164687"/>
        <a:ext cx="8401849" cy="902312"/>
      </dsp:txXfrm>
    </dsp:sp>
    <dsp:sp modelId="{0BE88067-2BDA-4E9E-B2CE-FE88652C6DF0}">
      <dsp:nvSpPr>
        <dsp:cNvPr id="0" name=""/>
        <dsp:cNvSpPr/>
      </dsp:nvSpPr>
      <dsp:spPr>
        <a:xfrm>
          <a:off x="0" y="2190693"/>
          <a:ext cx="8499475" cy="999938"/>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solidFill>
                <a:schemeClr val="tx1"/>
              </a:solidFill>
            </a:rPr>
            <a:t>Services provided concurrently with or independent of curative/life‐prolonging care </a:t>
          </a:r>
        </a:p>
      </dsp:txBody>
      <dsp:txXfrm>
        <a:off x="48813" y="2239506"/>
        <a:ext cx="8401849" cy="902312"/>
      </dsp:txXfrm>
    </dsp:sp>
    <dsp:sp modelId="{08443CD1-0C3E-4FDA-BDCD-86AFF32AEB43}">
      <dsp:nvSpPr>
        <dsp:cNvPr id="0" name=""/>
        <dsp:cNvSpPr/>
      </dsp:nvSpPr>
      <dsp:spPr>
        <a:xfrm>
          <a:off x="0" y="3265512"/>
          <a:ext cx="8499475" cy="999938"/>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solidFill>
                <a:schemeClr val="tx1"/>
              </a:solidFill>
            </a:rPr>
            <a:t>Hopes for peace and dignity are supported throughout the course of illness and pre-post dying process</a:t>
          </a:r>
        </a:p>
      </dsp:txBody>
      <dsp:txXfrm>
        <a:off x="48813" y="3314325"/>
        <a:ext cx="8401849" cy="9023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2703F-1938-4626-9262-3C4B502C35B2}"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EA8B9-D508-44F4-84F6-E3BC0D14D877}" type="slidenum">
              <a:rPr lang="en-US" smtClean="0"/>
              <a:t>‹#›</a:t>
            </a:fld>
            <a:endParaRPr lang="en-US"/>
          </a:p>
        </p:txBody>
      </p:sp>
    </p:spTree>
    <p:extLst>
      <p:ext uri="{BB962C8B-B14F-4D97-AF65-F5344CB8AC3E}">
        <p14:creationId xmlns:p14="http://schemas.microsoft.com/office/powerpoint/2010/main" val="161208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1</a:t>
            </a:fld>
            <a:endParaRPr lang="en-US"/>
          </a:p>
        </p:txBody>
      </p:sp>
    </p:spTree>
    <p:extLst>
      <p:ext uri="{BB962C8B-B14F-4D97-AF65-F5344CB8AC3E}">
        <p14:creationId xmlns:p14="http://schemas.microsoft.com/office/powerpoint/2010/main" val="216671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10</a:t>
            </a:fld>
            <a:endParaRPr lang="en-US"/>
          </a:p>
        </p:txBody>
      </p:sp>
    </p:spTree>
    <p:extLst>
      <p:ext uri="{BB962C8B-B14F-4D97-AF65-F5344CB8AC3E}">
        <p14:creationId xmlns:p14="http://schemas.microsoft.com/office/powerpoint/2010/main" val="161129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11</a:t>
            </a:fld>
            <a:endParaRPr lang="en-US"/>
          </a:p>
        </p:txBody>
      </p:sp>
    </p:spTree>
    <p:extLst>
      <p:ext uri="{BB962C8B-B14F-4D97-AF65-F5344CB8AC3E}">
        <p14:creationId xmlns:p14="http://schemas.microsoft.com/office/powerpoint/2010/main" val="24497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12</a:t>
            </a:fld>
            <a:endParaRPr lang="en-US"/>
          </a:p>
        </p:txBody>
      </p:sp>
    </p:spTree>
    <p:extLst>
      <p:ext uri="{BB962C8B-B14F-4D97-AF65-F5344CB8AC3E}">
        <p14:creationId xmlns:p14="http://schemas.microsoft.com/office/powerpoint/2010/main" val="357767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their goal – what do they want to do, - wedding, event, trip, “ bucket list”</a:t>
            </a:r>
          </a:p>
          <a:p>
            <a:endParaRPr lang="en-US" dirty="0"/>
          </a:p>
          <a:p>
            <a:r>
              <a:rPr lang="en-US" dirty="0"/>
              <a:t>Conversation – where were they last year, a holiday, where do they want to see themselves in 3, 6 , 9 months. Treat them as a person .</a:t>
            </a:r>
          </a:p>
          <a:p>
            <a:endParaRPr lang="en-US" dirty="0"/>
          </a:p>
          <a:p>
            <a:r>
              <a:rPr lang="en-US" dirty="0"/>
              <a:t>Palliative care focuses on different lens </a:t>
            </a:r>
          </a:p>
          <a:p>
            <a:r>
              <a:rPr lang="en-US" dirty="0"/>
              <a:t>Underlying all of this is caring . Caring is so important, how do we answer their questions, are we listening, are we present? When we cross the threshold, sit with a patient- leave everything at door…</a:t>
            </a:r>
          </a:p>
        </p:txBody>
      </p:sp>
      <p:sp>
        <p:nvSpPr>
          <p:cNvPr id="4" name="Slide Number Placeholder 3"/>
          <p:cNvSpPr>
            <a:spLocks noGrp="1"/>
          </p:cNvSpPr>
          <p:nvPr>
            <p:ph type="sldNum" sz="quarter" idx="5"/>
          </p:nvPr>
        </p:nvSpPr>
        <p:spPr/>
        <p:txBody>
          <a:bodyPr/>
          <a:lstStyle/>
          <a:p>
            <a:fld id="{12AEA8B9-D508-44F4-84F6-E3BC0D14D877}" type="slidenum">
              <a:rPr lang="en-US" smtClean="0"/>
              <a:t>13</a:t>
            </a:fld>
            <a:endParaRPr lang="en-US"/>
          </a:p>
        </p:txBody>
      </p:sp>
    </p:spTree>
    <p:extLst>
      <p:ext uri="{BB962C8B-B14F-4D97-AF65-F5344CB8AC3E}">
        <p14:creationId xmlns:p14="http://schemas.microsoft.com/office/powerpoint/2010/main" val="1400453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important to show the data</a:t>
            </a:r>
          </a:p>
        </p:txBody>
      </p:sp>
      <p:sp>
        <p:nvSpPr>
          <p:cNvPr id="4" name="Slide Number Placeholder 3"/>
          <p:cNvSpPr>
            <a:spLocks noGrp="1"/>
          </p:cNvSpPr>
          <p:nvPr>
            <p:ph type="sldNum" sz="quarter" idx="5"/>
          </p:nvPr>
        </p:nvSpPr>
        <p:spPr/>
        <p:txBody>
          <a:bodyPr/>
          <a:lstStyle/>
          <a:p>
            <a:fld id="{12AEA8B9-D508-44F4-84F6-E3BC0D14D877}" type="slidenum">
              <a:rPr lang="en-US" smtClean="0"/>
              <a:t>14</a:t>
            </a:fld>
            <a:endParaRPr lang="en-US"/>
          </a:p>
        </p:txBody>
      </p:sp>
    </p:spTree>
    <p:extLst>
      <p:ext uri="{BB962C8B-B14F-4D97-AF65-F5344CB8AC3E}">
        <p14:creationId xmlns:p14="http://schemas.microsoft.com/office/powerpoint/2010/main" val="205503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15</a:t>
            </a:fld>
            <a:endParaRPr lang="en-US"/>
          </a:p>
        </p:txBody>
      </p:sp>
    </p:spTree>
    <p:extLst>
      <p:ext uri="{BB962C8B-B14F-4D97-AF65-F5344CB8AC3E}">
        <p14:creationId xmlns:p14="http://schemas.microsoft.com/office/powerpoint/2010/main" val="126437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models: home based under Home Health benefit if meet criteria; palliative NPs &amp; Docs under Part B; Advanced illness programs</a:t>
            </a:r>
          </a:p>
        </p:txBody>
      </p:sp>
      <p:sp>
        <p:nvSpPr>
          <p:cNvPr id="4" name="Slide Number Placeholder 3"/>
          <p:cNvSpPr>
            <a:spLocks noGrp="1"/>
          </p:cNvSpPr>
          <p:nvPr>
            <p:ph type="sldNum" sz="quarter" idx="5"/>
          </p:nvPr>
        </p:nvSpPr>
        <p:spPr/>
        <p:txBody>
          <a:bodyPr/>
          <a:lstStyle/>
          <a:p>
            <a:fld id="{12AEA8B9-D508-44F4-84F6-E3BC0D14D877}" type="slidenum">
              <a:rPr lang="en-US" smtClean="0"/>
              <a:t>16</a:t>
            </a:fld>
            <a:endParaRPr lang="en-US"/>
          </a:p>
        </p:txBody>
      </p:sp>
    </p:spTree>
    <p:extLst>
      <p:ext uri="{BB962C8B-B14F-4D97-AF65-F5344CB8AC3E}">
        <p14:creationId xmlns:p14="http://schemas.microsoft.com/office/powerpoint/2010/main" val="182751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are many barriers. Some of the most common barriers include:</a:t>
            </a:r>
          </a:p>
          <a:p>
            <a:pPr lvl="1">
              <a:defRPr/>
            </a:pPr>
            <a:r>
              <a:rPr lang="en-US" dirty="0"/>
              <a:t>Failure to acknowledge the limits of medicine may lead to futile care and the use of inappropriate and aggressive curative treatments that can prolong the dying process and contribute to physical and emotional suffering (CAPC, 2015).</a:t>
            </a:r>
          </a:p>
          <a:p>
            <a:pPr lvl="1">
              <a:defRPr/>
            </a:pPr>
            <a:r>
              <a:rPr lang="en-US" dirty="0"/>
              <a:t>Lack of adequate training of professionals especially in controlling pain and other symptoms:						</a:t>
            </a:r>
          </a:p>
          <a:p>
            <a:pPr lvl="1">
              <a:defRPr/>
            </a:pPr>
            <a:r>
              <a:rPr lang="en-US" dirty="0"/>
              <a:t>Addressing only the physical aspects of care, and not assessing the psychological, social, and spiritual needs.</a:t>
            </a:r>
          </a:p>
          <a:p>
            <a:pPr lvl="1">
              <a:defRPr/>
            </a:pPr>
            <a:r>
              <a:rPr lang="en-US" dirty="0"/>
              <a:t>Many healthcare professionals are uncomfortable communicating bad news and prognosis.</a:t>
            </a:r>
          </a:p>
          <a:p>
            <a:pPr lvl="1">
              <a:defRPr/>
            </a:pPr>
            <a:r>
              <a:rPr lang="en-US" dirty="0"/>
              <a:t>Lack of role models in end of life care for not only current staff, but for students who are preparing for various roles in healthcare.</a:t>
            </a:r>
          </a:p>
          <a:p>
            <a:pPr lvl="1">
              <a:defRPr/>
            </a:pPr>
            <a:r>
              <a:rPr lang="en-US" dirty="0"/>
              <a:t>Delayed access to hospice and palliative care services occurs because those services are not well understood, and there remains confusion over when it is appropriate to consult or transfer care to palliative care.</a:t>
            </a:r>
          </a:p>
          <a:p>
            <a:pPr lvl="1">
              <a:defRPr/>
            </a:pPr>
            <a:r>
              <a:rPr lang="en-US" dirty="0"/>
              <a:t>Because of this delay, patients and families do not reap the full benefits of hospice and palliative care services.</a:t>
            </a:r>
          </a:p>
          <a:p>
            <a:pPr lvl="1">
              <a:defRPr/>
            </a:pPr>
            <a:r>
              <a:rPr lang="en-US" dirty="0"/>
              <a:t>Rules and regulations often impede good end-of-life </a:t>
            </a:r>
            <a:r>
              <a:rPr lang="en-US"/>
              <a:t>care (\</a:t>
            </a:r>
          </a:p>
          <a:p>
            <a:pPr lvl="1">
              <a:defRPr/>
            </a:pPr>
            <a:r>
              <a:rPr lang="en-US"/>
              <a:t>Regulation </a:t>
            </a:r>
            <a:r>
              <a:rPr lang="en-US" dirty="0"/>
              <a:t>of controlled substances has led to fear of prosecution for prescribing and administering medications to relieve pain and other symptoms.</a:t>
            </a:r>
          </a:p>
          <a:p>
            <a:pPr lvl="1">
              <a:defRPr/>
            </a:pPr>
            <a:r>
              <a:rPr lang="en-US" dirty="0"/>
              <a:t>Issues regarding access to care, insurance coverage.		          </a:t>
            </a:r>
          </a:p>
          <a:p>
            <a:pPr lvl="1">
              <a:defRPr/>
            </a:pPr>
            <a:r>
              <a:rPr lang="en-US" dirty="0"/>
              <a:t>Denial of death prevents many from accessing palliative care.</a:t>
            </a:r>
          </a:p>
          <a:p>
            <a:pPr lvl="1">
              <a:defRPr/>
            </a:pPr>
            <a:r>
              <a:rPr lang="en-US" dirty="0"/>
              <a:t>A lack of payment models that link to quality measures are few.  Congressional legislation is pending that would facilitate research, professional development and public education in palliative care. </a:t>
            </a:r>
          </a:p>
          <a:p>
            <a:endParaRPr lang="en-US" dirty="0"/>
          </a:p>
        </p:txBody>
      </p:sp>
      <p:sp>
        <p:nvSpPr>
          <p:cNvPr id="4" name="Slide Number Placeholder 3"/>
          <p:cNvSpPr>
            <a:spLocks noGrp="1"/>
          </p:cNvSpPr>
          <p:nvPr>
            <p:ph type="sldNum" sz="quarter" idx="10"/>
          </p:nvPr>
        </p:nvSpPr>
        <p:spPr/>
        <p:txBody>
          <a:bodyPr/>
          <a:lstStyle/>
          <a:p>
            <a:fld id="{AF3F16EB-0682-4FBC-9852-FCF32C0D0FC6}" type="slidenum">
              <a:rPr lang="en-US" smtClean="0"/>
              <a:t>17</a:t>
            </a:fld>
            <a:endParaRPr lang="en-US"/>
          </a:p>
        </p:txBody>
      </p:sp>
    </p:spTree>
    <p:extLst>
      <p:ext uri="{BB962C8B-B14F-4D97-AF65-F5344CB8AC3E}">
        <p14:creationId xmlns:p14="http://schemas.microsoft.com/office/powerpoint/2010/main" val="1634929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Jersey Turnpike, like so many things in New Jersey, is horrible, which is also why it’s magnificent. It’s 122 miles long, bisecting the state on the diagonal — the southwest terminus is just short of the Delaware Memorial Bridge, where the turnpike is a blandly rural four-lane highway edged with dense wall of trees, farms, clear…</a:t>
            </a:r>
          </a:p>
        </p:txBody>
      </p:sp>
      <p:sp>
        <p:nvSpPr>
          <p:cNvPr id="4" name="Slide Number Placeholder 3"/>
          <p:cNvSpPr>
            <a:spLocks noGrp="1"/>
          </p:cNvSpPr>
          <p:nvPr>
            <p:ph type="sldNum" sz="quarter" idx="10"/>
          </p:nvPr>
        </p:nvSpPr>
        <p:spPr/>
        <p:txBody>
          <a:bodyPr/>
          <a:lstStyle/>
          <a:p>
            <a:fld id="{AF3F16EB-0682-4FBC-9852-FCF32C0D0FC6}" type="slidenum">
              <a:rPr lang="en-US" smtClean="0"/>
              <a:t>18</a:t>
            </a:fld>
            <a:endParaRPr lang="en-US"/>
          </a:p>
        </p:txBody>
      </p:sp>
    </p:spTree>
    <p:extLst>
      <p:ext uri="{BB962C8B-B14F-4D97-AF65-F5344CB8AC3E}">
        <p14:creationId xmlns:p14="http://schemas.microsoft.com/office/powerpoint/2010/main" val="74636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time you reach the northeast terminal, at the George Washington Bridge, it’s morphed into an asphalt-tentacle beast, confusing, engorged, at its widest, to 12 lanes on four distinct roads, surrounded by oil refineries and other forms of outer-city industrial sprawl, all of them plaited with exits and sub-exits and interchanges. The signage is atrocious and the urban planning is deranged; you are never going to take the right exit for Newark Airport, but that’s okay, because there are three other rapid-fire exits that will get you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the vision of living with a serious life limiting illness without palliative interventions -  It is up to us to improve the landscape</a:t>
            </a:r>
          </a:p>
          <a:p>
            <a:endParaRPr lang="en-US" dirty="0"/>
          </a:p>
        </p:txBody>
      </p:sp>
      <p:sp>
        <p:nvSpPr>
          <p:cNvPr id="4" name="Slide Number Placeholder 3"/>
          <p:cNvSpPr>
            <a:spLocks noGrp="1"/>
          </p:cNvSpPr>
          <p:nvPr>
            <p:ph type="sldNum" sz="quarter" idx="10"/>
          </p:nvPr>
        </p:nvSpPr>
        <p:spPr/>
        <p:txBody>
          <a:bodyPr/>
          <a:lstStyle/>
          <a:p>
            <a:fld id="{AF3F16EB-0682-4FBC-9852-FCF32C0D0FC6}" type="slidenum">
              <a:rPr lang="en-US" smtClean="0"/>
              <a:t>19</a:t>
            </a:fld>
            <a:endParaRPr lang="en-US"/>
          </a:p>
        </p:txBody>
      </p:sp>
    </p:spTree>
    <p:extLst>
      <p:ext uri="{BB962C8B-B14F-4D97-AF65-F5344CB8AC3E}">
        <p14:creationId xmlns:p14="http://schemas.microsoft.com/office/powerpoint/2010/main" val="4181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Founder of St. Christopher’s Hospice</a:t>
            </a:r>
          </a:p>
          <a:p>
            <a:r>
              <a:rPr lang="en-US" dirty="0"/>
              <a:t>London, England</a:t>
            </a:r>
          </a:p>
          <a:p>
            <a:r>
              <a:rPr lang="en-US" dirty="0"/>
              <a:t> </a:t>
            </a:r>
          </a:p>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2</a:t>
            </a:fld>
            <a:endParaRPr lang="en-US"/>
          </a:p>
        </p:txBody>
      </p:sp>
    </p:spTree>
    <p:extLst>
      <p:ext uri="{BB962C8B-B14F-4D97-AF65-F5344CB8AC3E}">
        <p14:creationId xmlns:p14="http://schemas.microsoft.com/office/powerpoint/2010/main" val="2664170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20</a:t>
            </a:fld>
            <a:endParaRPr lang="en-US"/>
          </a:p>
        </p:txBody>
      </p:sp>
    </p:spTree>
    <p:extLst>
      <p:ext uri="{BB962C8B-B14F-4D97-AF65-F5344CB8AC3E}">
        <p14:creationId xmlns:p14="http://schemas.microsoft.com/office/powerpoint/2010/main" val="254916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months or even weeks of a patient’s life</a:t>
            </a:r>
          </a:p>
          <a:p>
            <a:endParaRPr lang="en-US" dirty="0"/>
          </a:p>
          <a:p>
            <a:r>
              <a:rPr lang="en-US" dirty="0"/>
              <a:t>As a nurse, Nurses are in a unique position to address these complex symptoms with palliative care. Be the patient’s advocate</a:t>
            </a:r>
          </a:p>
          <a:p>
            <a:r>
              <a:rPr lang="en-US" dirty="0"/>
              <a:t> </a:t>
            </a:r>
          </a:p>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3</a:t>
            </a:fld>
            <a:endParaRPr lang="en-US"/>
          </a:p>
        </p:txBody>
      </p:sp>
    </p:spTree>
    <p:extLst>
      <p:ext uri="{BB962C8B-B14F-4D97-AF65-F5344CB8AC3E}">
        <p14:creationId xmlns:p14="http://schemas.microsoft.com/office/powerpoint/2010/main" val="194878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Disease and dying trajectories illustrate differences in the dying experience by examining the duration of the dying process and the course of the disease or injury.</a:t>
            </a:r>
          </a:p>
          <a:p>
            <a:r>
              <a:rPr lang="en-US" altLang="en-US" dirty="0"/>
              <a:t>First box :A sudden death, unexpected cause (e.g., MI, car accident, act of hate/terrorism, etc.) (Field &amp; Cassel, 1997).</a:t>
            </a:r>
          </a:p>
          <a:p>
            <a:r>
              <a:rPr lang="en-US" altLang="en-US" dirty="0"/>
              <a:t>Second box: Steady decline, short terminal phase (e.g., pancreatic cancer) (Field &amp; Cassel, 1997).</a:t>
            </a:r>
          </a:p>
          <a:p>
            <a:r>
              <a:rPr lang="en-US" altLang="en-US" dirty="0"/>
              <a:t>Third box:  Chronic illness with periodic crises, and death (e.g., congestive heart failure, COPD, end-stage liver disease, AIDS, </a:t>
            </a:r>
            <a:r>
              <a:rPr lang="en-US" altLang="en-US" dirty="0" err="1"/>
              <a:t>etc</a:t>
            </a:r>
            <a:r>
              <a:rPr lang="en-US" altLang="en-US" dirty="0"/>
              <a:t>) (Field &amp; Cassel, 1997).</a:t>
            </a:r>
          </a:p>
          <a:p>
            <a:r>
              <a:rPr lang="en-US" altLang="en-US" dirty="0"/>
              <a:t> 	Periodic acute exacerbation</a:t>
            </a:r>
          </a:p>
          <a:p>
            <a:r>
              <a:rPr lang="en-US" altLang="en-US" dirty="0"/>
              <a:t> 	High symptom burden</a:t>
            </a:r>
          </a:p>
          <a:p>
            <a:r>
              <a:rPr lang="en-US" altLang="en-US" dirty="0"/>
              <a:t>	Prognostication is challenging (Quill et al., 2014, p.4)</a:t>
            </a:r>
          </a:p>
          <a:p>
            <a:r>
              <a:rPr lang="en-US" altLang="en-US" dirty="0"/>
              <a:t>Fourth box: Lingering expected death (e.g., frailty, such as an older adult who is declining but no specific acute cause of death) (</a:t>
            </a:r>
            <a:r>
              <a:rPr lang="en-US" altLang="en-US" dirty="0" err="1"/>
              <a:t>Lunney</a:t>
            </a:r>
            <a:r>
              <a:rPr lang="en-US" altLang="en-US" dirty="0"/>
              <a:t> et al., 2003). </a:t>
            </a:r>
          </a:p>
          <a:p>
            <a:r>
              <a:rPr lang="en-US" altLang="en-US" dirty="0"/>
              <a:t>	Prolonged and gradual physical and cognitive decline with increased fatigue, weight loss, food/fluid intake. </a:t>
            </a:r>
          </a:p>
          <a:p>
            <a:r>
              <a:rPr lang="en-US" altLang="en-US" dirty="0"/>
              <a:t>	Multiple co-morbidities, Caregiver support is critical.</a:t>
            </a:r>
          </a:p>
          <a:p>
            <a:r>
              <a:rPr lang="en-US" altLang="en-US" dirty="0"/>
              <a:t> 	Prognostication is difficult (Quill et al., 2014).</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F16EB-0682-4FBC-9852-FCF32C0D0F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00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CAPC Definition – center to advance palliative care www.capc.org </a:t>
            </a:r>
          </a:p>
        </p:txBody>
      </p:sp>
      <p:sp>
        <p:nvSpPr>
          <p:cNvPr id="4" name="Slide Number Placeholder 3"/>
          <p:cNvSpPr>
            <a:spLocks noGrp="1"/>
          </p:cNvSpPr>
          <p:nvPr>
            <p:ph type="sldNum" sz="quarter" idx="5"/>
          </p:nvPr>
        </p:nvSpPr>
        <p:spPr/>
        <p:txBody>
          <a:bodyPr/>
          <a:lstStyle/>
          <a:p>
            <a:fld id="{12AEA8B9-D508-44F4-84F6-E3BC0D14D877}" type="slidenum">
              <a:rPr lang="en-US" smtClean="0"/>
              <a:t>5</a:t>
            </a:fld>
            <a:endParaRPr lang="en-US"/>
          </a:p>
        </p:txBody>
      </p:sp>
    </p:spTree>
    <p:extLst>
      <p:ext uri="{BB962C8B-B14F-4D97-AF65-F5344CB8AC3E}">
        <p14:creationId xmlns:p14="http://schemas.microsoft.com/office/powerpoint/2010/main" val="87410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palliative care philosophy and delivery can be characterized as (National Consensus Project (NCP), 2013):</a:t>
            </a:r>
          </a:p>
          <a:p>
            <a:endParaRPr lang="en-US" altLang="en-US" dirty="0"/>
          </a:p>
          <a:p>
            <a:r>
              <a:rPr lang="en-US" altLang="en-US" dirty="0"/>
              <a:t>Care is provided and services are coordinated by an interdisciplinary team. </a:t>
            </a:r>
          </a:p>
          <a:p>
            <a:r>
              <a:rPr lang="en-US" altLang="en-US" dirty="0"/>
              <a:t>Patients, families, palliative and non-palliative health care providers collaborate and communicate about care needs.  </a:t>
            </a:r>
          </a:p>
          <a:p>
            <a:r>
              <a:rPr lang="en-US" altLang="en-US" dirty="0"/>
              <a:t>Services are available concurrently with or independent of curative or life‐prolonging care. </a:t>
            </a:r>
          </a:p>
          <a:p>
            <a:r>
              <a:rPr lang="en-US" altLang="en-US" dirty="0"/>
              <a:t>Patient and family hopes for peace and dignity are supported throughout the course of illness, during the dying process, and after death.</a:t>
            </a:r>
          </a:p>
          <a:p>
            <a:endParaRPr lang="en-US" dirty="0"/>
          </a:p>
        </p:txBody>
      </p:sp>
      <p:sp>
        <p:nvSpPr>
          <p:cNvPr id="4" name="Slide Number Placeholder 3"/>
          <p:cNvSpPr>
            <a:spLocks noGrp="1"/>
          </p:cNvSpPr>
          <p:nvPr>
            <p:ph type="sldNum" sz="quarter" idx="10"/>
          </p:nvPr>
        </p:nvSpPr>
        <p:spPr/>
        <p:txBody>
          <a:bodyPr/>
          <a:lstStyle/>
          <a:p>
            <a:fld id="{AF3F16EB-0682-4FBC-9852-FCF32C0D0FC6}" type="slidenum">
              <a:rPr lang="en-US" smtClean="0"/>
              <a:t>6</a:t>
            </a:fld>
            <a:endParaRPr lang="en-US"/>
          </a:p>
        </p:txBody>
      </p:sp>
    </p:spTree>
    <p:extLst>
      <p:ext uri="{BB962C8B-B14F-4D97-AF65-F5344CB8AC3E}">
        <p14:creationId xmlns:p14="http://schemas.microsoft.com/office/powerpoint/2010/main" val="96316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Palliative care throughout the continuum of illness involves addressing physical, intellectual, emotional, social, and spiritual needs and to facilitate patient autonomy, access to information, and choice.</a:t>
            </a:r>
          </a:p>
          <a:p>
            <a:r>
              <a:rPr lang="en-US" dirty="0"/>
              <a:t>It emphasizes use of an interdisciplinary team approach throughout the continuum of illness, placing critical importance on the building of respectful and trusting relationships</a:t>
            </a:r>
          </a:p>
          <a:p>
            <a:endParaRPr lang="en-US" dirty="0"/>
          </a:p>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7</a:t>
            </a:fld>
            <a:endParaRPr lang="en-US"/>
          </a:p>
        </p:txBody>
      </p:sp>
    </p:spTree>
    <p:extLst>
      <p:ext uri="{BB962C8B-B14F-4D97-AF65-F5344CB8AC3E}">
        <p14:creationId xmlns:p14="http://schemas.microsoft.com/office/powerpoint/2010/main" val="280100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palliative pts will go on hospice some are supported through </a:t>
            </a:r>
            <a:r>
              <a:rPr lang="en-US" dirty="0" err="1"/>
              <a:t>tx</a:t>
            </a:r>
            <a:r>
              <a:rPr lang="en-US" dirty="0"/>
              <a:t> &amp; cured ex head &amp; neck</a:t>
            </a:r>
          </a:p>
          <a:p>
            <a:r>
              <a:rPr lang="en-US" dirty="0"/>
              <a:t>This diagram delineates the continuum for palliative and hospice care as the disease progresses and the patient enters into the terminal phase of illness (NQF, 2006).  </a:t>
            </a:r>
          </a:p>
        </p:txBody>
      </p:sp>
      <p:sp>
        <p:nvSpPr>
          <p:cNvPr id="4" name="Slide Number Placeholder 3"/>
          <p:cNvSpPr>
            <a:spLocks noGrp="1"/>
          </p:cNvSpPr>
          <p:nvPr>
            <p:ph type="sldNum" sz="quarter" idx="5"/>
          </p:nvPr>
        </p:nvSpPr>
        <p:spPr/>
        <p:txBody>
          <a:bodyPr/>
          <a:lstStyle/>
          <a:p>
            <a:fld id="{12AEA8B9-D508-44F4-84F6-E3BC0D14D877}" type="slidenum">
              <a:rPr lang="en-US" smtClean="0"/>
              <a:t>8</a:t>
            </a:fld>
            <a:endParaRPr lang="en-US"/>
          </a:p>
        </p:txBody>
      </p:sp>
    </p:spTree>
    <p:extLst>
      <p:ext uri="{BB962C8B-B14F-4D97-AF65-F5344CB8AC3E}">
        <p14:creationId xmlns:p14="http://schemas.microsoft.com/office/powerpoint/2010/main" val="423927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A8B9-D508-44F4-84F6-E3BC0D14D877}" type="slidenum">
              <a:rPr lang="en-US" smtClean="0"/>
              <a:t>9</a:t>
            </a:fld>
            <a:endParaRPr lang="en-US"/>
          </a:p>
        </p:txBody>
      </p:sp>
    </p:spTree>
    <p:extLst>
      <p:ext uri="{BB962C8B-B14F-4D97-AF65-F5344CB8AC3E}">
        <p14:creationId xmlns:p14="http://schemas.microsoft.com/office/powerpoint/2010/main" val="204351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372283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3A9D6-6B28-4A38-AB5F-7A7CD4C835BF}"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364163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3079883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184808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203462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544553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411311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306493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265144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400391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3A9D6-6B28-4A38-AB5F-7A7CD4C835BF}"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3547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3A9D6-6B28-4A38-AB5F-7A7CD4C835BF}"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418451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73A9D6-6B28-4A38-AB5F-7A7CD4C835BF}" type="datetimeFigureOut">
              <a:rPr lang="en-US" smtClean="0"/>
              <a:t>3/28/23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427798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73A9D6-6B28-4A38-AB5F-7A7CD4C835BF}"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7080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3A9D6-6B28-4A38-AB5F-7A7CD4C835BF}" type="datetimeFigureOut">
              <a:rPr lang="en-US" smtClean="0"/>
              <a:t>3/28/23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10146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3A9D6-6B28-4A38-AB5F-7A7CD4C835BF}"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358614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3A9D6-6B28-4A38-AB5F-7A7CD4C835BF}"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79871-69E6-4CF6-8236-3C1A24FCFA71}" type="slidenum">
              <a:rPr lang="en-US" smtClean="0"/>
              <a:t>‹#›</a:t>
            </a:fld>
            <a:endParaRPr lang="en-US"/>
          </a:p>
        </p:txBody>
      </p:sp>
    </p:spTree>
    <p:extLst>
      <p:ext uri="{BB962C8B-B14F-4D97-AF65-F5344CB8AC3E}">
        <p14:creationId xmlns:p14="http://schemas.microsoft.com/office/powerpoint/2010/main" val="26263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73A9D6-6B28-4A38-AB5F-7A7CD4C835BF}" type="datetimeFigureOut">
              <a:rPr lang="en-US" smtClean="0"/>
              <a:t>3/28/23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E79871-69E6-4CF6-8236-3C1A24FCFA71}" type="slidenum">
              <a:rPr lang="en-US" smtClean="0"/>
              <a:t>‹#›</a:t>
            </a:fld>
            <a:endParaRPr lang="en-US"/>
          </a:p>
        </p:txBody>
      </p:sp>
    </p:spTree>
    <p:extLst>
      <p:ext uri="{BB962C8B-B14F-4D97-AF65-F5344CB8AC3E}">
        <p14:creationId xmlns:p14="http://schemas.microsoft.com/office/powerpoint/2010/main" val="1254122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g"/><Relationship Id="rId7" Type="http://schemas.openxmlformats.org/officeDocument/2006/relationships/hyperlink" Target="http://commons.wikimedia.org/wiki/File:Nittany_Valley_Farms.jp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hyperlink" Target="https://en.wikipedia.org/wiki/Interstate_295_(New_Jersey)" TargetMode="External"/><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mailto:Lwinde@hopehealthco.org" TargetMode="External"/><Relationship Id="rId2" Type="http://schemas.openxmlformats.org/officeDocument/2006/relationships/hyperlink" Target="mailto:LD131@ao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C458-CFE4-5170-3C65-776F74E4F71E}"/>
              </a:ext>
            </a:extLst>
          </p:cNvPr>
          <p:cNvSpPr>
            <a:spLocks noGrp="1"/>
          </p:cNvSpPr>
          <p:nvPr>
            <p:ph type="ctrTitle"/>
          </p:nvPr>
        </p:nvSpPr>
        <p:spPr/>
        <p:txBody>
          <a:bodyPr>
            <a:normAutofit/>
          </a:bodyPr>
          <a:lstStyle/>
          <a:p>
            <a:pPr algn="ctr"/>
            <a:r>
              <a:rPr lang="en-US" sz="6600" dirty="0"/>
              <a:t>Palliative Care</a:t>
            </a:r>
          </a:p>
        </p:txBody>
      </p:sp>
      <p:sp>
        <p:nvSpPr>
          <p:cNvPr id="3" name="Subtitle 2">
            <a:extLst>
              <a:ext uri="{FF2B5EF4-FFF2-40B4-BE49-F238E27FC236}">
                <a16:creationId xmlns:a16="http://schemas.microsoft.com/office/drawing/2014/main" id="{6F6E6F7D-6944-A1E6-D0D4-430484F29246}"/>
              </a:ext>
            </a:extLst>
          </p:cNvPr>
          <p:cNvSpPr>
            <a:spLocks noGrp="1"/>
          </p:cNvSpPr>
          <p:nvPr>
            <p:ph type="subTitle" idx="1"/>
          </p:nvPr>
        </p:nvSpPr>
        <p:spPr/>
        <p:txBody>
          <a:bodyPr>
            <a:normAutofit/>
          </a:bodyPr>
          <a:lstStyle/>
          <a:p>
            <a:pPr algn="ctr"/>
            <a:r>
              <a:rPr lang="en-US" sz="4400" dirty="0"/>
              <a:t>Building Bridges</a:t>
            </a:r>
          </a:p>
        </p:txBody>
      </p:sp>
    </p:spTree>
    <p:extLst>
      <p:ext uri="{BB962C8B-B14F-4D97-AF65-F5344CB8AC3E}">
        <p14:creationId xmlns:p14="http://schemas.microsoft.com/office/powerpoint/2010/main" val="260178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733B-4498-FFE5-8A21-8DE33178C56C}"/>
              </a:ext>
            </a:extLst>
          </p:cNvPr>
          <p:cNvSpPr>
            <a:spLocks noGrp="1"/>
          </p:cNvSpPr>
          <p:nvPr>
            <p:ph type="title"/>
          </p:nvPr>
        </p:nvSpPr>
        <p:spPr>
          <a:xfrm>
            <a:off x="1484311" y="192533"/>
            <a:ext cx="10018713" cy="1064768"/>
          </a:xfrm>
        </p:spPr>
        <p:txBody>
          <a:bodyPr/>
          <a:lstStyle/>
          <a:p>
            <a:r>
              <a:rPr lang="en-US" dirty="0"/>
              <a:t>8 Domains of Palliative Care</a:t>
            </a:r>
          </a:p>
        </p:txBody>
      </p:sp>
      <p:sp>
        <p:nvSpPr>
          <p:cNvPr id="3" name="Content Placeholder 2">
            <a:extLst>
              <a:ext uri="{FF2B5EF4-FFF2-40B4-BE49-F238E27FC236}">
                <a16:creationId xmlns:a16="http://schemas.microsoft.com/office/drawing/2014/main" id="{4C94D28C-17DA-4834-6AFE-5CEE98F0E7B3}"/>
              </a:ext>
            </a:extLst>
          </p:cNvPr>
          <p:cNvSpPr>
            <a:spLocks noGrp="1"/>
          </p:cNvSpPr>
          <p:nvPr>
            <p:ph idx="1"/>
          </p:nvPr>
        </p:nvSpPr>
        <p:spPr>
          <a:xfrm>
            <a:off x="1711452" y="1768655"/>
            <a:ext cx="10018713" cy="4896813"/>
          </a:xfrm>
        </p:spPr>
        <p:txBody>
          <a:bodyPr>
            <a:normAutofit/>
          </a:bodyPr>
          <a:lstStyle/>
          <a:p>
            <a:pPr marL="0" indent="0">
              <a:buNone/>
            </a:pPr>
            <a:r>
              <a:rPr lang="en-US" b="1" dirty="0"/>
              <a:t>Domain 3: Psychological and Psychiatric Aspects</a:t>
            </a:r>
          </a:p>
          <a:p>
            <a:r>
              <a:rPr lang="en-US" dirty="0"/>
              <a:t>Reflect the collaborative nature of holistic care with a focus on assessment and management of psychological and psychiatric care needs in the context of serious illness.</a:t>
            </a:r>
          </a:p>
          <a:p>
            <a:pPr marL="0" indent="0">
              <a:buNone/>
            </a:pPr>
            <a:endParaRPr lang="en-US" dirty="0"/>
          </a:p>
          <a:p>
            <a:pPr marL="0" indent="0">
              <a:buNone/>
            </a:pPr>
            <a:r>
              <a:rPr lang="en-US" b="1" dirty="0"/>
              <a:t>Domain 4: Social Aspects of Care</a:t>
            </a:r>
          </a:p>
          <a:p>
            <a:r>
              <a:rPr lang="en-US" dirty="0"/>
              <a:t>Emphasizes the interdisciplinary care and collaboration with patients, families and caregivers with the goal of supporting the patient and family and identifying strengths and areas of need.</a:t>
            </a:r>
          </a:p>
          <a:p>
            <a:endParaRPr lang="en-US" dirty="0"/>
          </a:p>
        </p:txBody>
      </p:sp>
    </p:spTree>
    <p:extLst>
      <p:ext uri="{BB962C8B-B14F-4D97-AF65-F5344CB8AC3E}">
        <p14:creationId xmlns:p14="http://schemas.microsoft.com/office/powerpoint/2010/main" val="19561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1A89-73CE-C5EA-674F-632A08C0B726}"/>
              </a:ext>
            </a:extLst>
          </p:cNvPr>
          <p:cNvSpPr>
            <a:spLocks noGrp="1"/>
          </p:cNvSpPr>
          <p:nvPr>
            <p:ph type="title"/>
          </p:nvPr>
        </p:nvSpPr>
        <p:spPr>
          <a:xfrm>
            <a:off x="1484311" y="101600"/>
            <a:ext cx="10018713" cy="1308100"/>
          </a:xfrm>
        </p:spPr>
        <p:txBody>
          <a:bodyPr/>
          <a:lstStyle/>
          <a:p>
            <a:r>
              <a:rPr lang="en-US" dirty="0"/>
              <a:t>8 Domains of Palliative Care</a:t>
            </a:r>
          </a:p>
        </p:txBody>
      </p:sp>
      <p:sp>
        <p:nvSpPr>
          <p:cNvPr id="3" name="Content Placeholder 2">
            <a:extLst>
              <a:ext uri="{FF2B5EF4-FFF2-40B4-BE49-F238E27FC236}">
                <a16:creationId xmlns:a16="http://schemas.microsoft.com/office/drawing/2014/main" id="{D95AB93D-8145-3110-9614-4B7EA3F450EF}"/>
              </a:ext>
            </a:extLst>
          </p:cNvPr>
          <p:cNvSpPr>
            <a:spLocks noGrp="1"/>
          </p:cNvSpPr>
          <p:nvPr>
            <p:ph idx="1"/>
          </p:nvPr>
        </p:nvSpPr>
        <p:spPr>
          <a:xfrm>
            <a:off x="2146300" y="1574800"/>
            <a:ext cx="9654635" cy="4972647"/>
          </a:xfrm>
        </p:spPr>
        <p:txBody>
          <a:bodyPr>
            <a:normAutofit fontScale="92500"/>
          </a:bodyPr>
          <a:lstStyle/>
          <a:p>
            <a:pPr marL="0" indent="0">
              <a:buNone/>
            </a:pPr>
            <a:r>
              <a:rPr lang="en-US" b="1" dirty="0"/>
              <a:t>Domain 5: Spiritual, Religious, and Existential Aspects of Care</a:t>
            </a:r>
          </a:p>
          <a:p>
            <a:r>
              <a:rPr lang="en-US" dirty="0"/>
              <a:t>Addresses assessment including the importance of screening for unmet needs and management of spiritual care needs with the goal of providing spiritual comfort and religious services to the patient and family/caregivers.</a:t>
            </a:r>
          </a:p>
          <a:p>
            <a:pPr marL="0" indent="0">
              <a:buNone/>
            </a:pPr>
            <a:endParaRPr lang="en-US" dirty="0"/>
          </a:p>
          <a:p>
            <a:pPr marL="0" indent="0">
              <a:buNone/>
            </a:pPr>
            <a:r>
              <a:rPr lang="en-US" b="1" dirty="0"/>
              <a:t>Domain 6: Cultural Aspects of Care</a:t>
            </a:r>
          </a:p>
          <a:p>
            <a:r>
              <a:rPr lang="en-US" dirty="0"/>
              <a:t>Focus on cultural strengths and the ways in which culture influences both palliative care delivery and the experience of that care by the patient and family, from the time of diagnosis through death and bereavement and may include support for the patient and family and in practices and rituals that reflect cultural influences important to them</a:t>
            </a:r>
          </a:p>
        </p:txBody>
      </p:sp>
    </p:spTree>
    <p:extLst>
      <p:ext uri="{BB962C8B-B14F-4D97-AF65-F5344CB8AC3E}">
        <p14:creationId xmlns:p14="http://schemas.microsoft.com/office/powerpoint/2010/main" val="386648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1A89-73CE-C5EA-674F-632A08C0B726}"/>
              </a:ext>
            </a:extLst>
          </p:cNvPr>
          <p:cNvSpPr>
            <a:spLocks noGrp="1"/>
          </p:cNvSpPr>
          <p:nvPr>
            <p:ph type="title"/>
          </p:nvPr>
        </p:nvSpPr>
        <p:spPr>
          <a:xfrm>
            <a:off x="1484311" y="152400"/>
            <a:ext cx="10018713" cy="1219200"/>
          </a:xfrm>
        </p:spPr>
        <p:txBody>
          <a:bodyPr/>
          <a:lstStyle/>
          <a:p>
            <a:r>
              <a:rPr lang="en-US" dirty="0"/>
              <a:t>8 Domains of Palliative Care</a:t>
            </a:r>
          </a:p>
        </p:txBody>
      </p:sp>
      <p:sp>
        <p:nvSpPr>
          <p:cNvPr id="3" name="Content Placeholder 2">
            <a:extLst>
              <a:ext uri="{FF2B5EF4-FFF2-40B4-BE49-F238E27FC236}">
                <a16:creationId xmlns:a16="http://schemas.microsoft.com/office/drawing/2014/main" id="{D95AB93D-8145-3110-9614-4B7EA3F450EF}"/>
              </a:ext>
            </a:extLst>
          </p:cNvPr>
          <p:cNvSpPr>
            <a:spLocks noGrp="1"/>
          </p:cNvSpPr>
          <p:nvPr>
            <p:ph idx="1"/>
          </p:nvPr>
        </p:nvSpPr>
        <p:spPr>
          <a:xfrm>
            <a:off x="1570578" y="1193800"/>
            <a:ext cx="10124535" cy="4985347"/>
          </a:xfrm>
        </p:spPr>
        <p:txBody>
          <a:bodyPr>
            <a:normAutofit/>
          </a:bodyPr>
          <a:lstStyle/>
          <a:p>
            <a:pPr marL="0" indent="0">
              <a:buNone/>
            </a:pPr>
            <a:r>
              <a:rPr lang="en-US" b="1" dirty="0"/>
              <a:t>Domain 7: Care of the Patient Nearing the End of Life</a:t>
            </a:r>
          </a:p>
          <a:p>
            <a:r>
              <a:rPr lang="en-US" dirty="0"/>
              <a:t>Focus on the symptoms and situations that are common in the final days and weeks of life.</a:t>
            </a:r>
          </a:p>
          <a:p>
            <a:pPr marL="0" indent="0">
              <a:buNone/>
            </a:pPr>
            <a:endParaRPr lang="en-US" dirty="0"/>
          </a:p>
          <a:p>
            <a:pPr marL="0" indent="0">
              <a:buNone/>
            </a:pPr>
            <a:r>
              <a:rPr lang="en-US" b="1" dirty="0"/>
              <a:t>Domain 8: Ethical and Legal Aspects of Care</a:t>
            </a:r>
          </a:p>
          <a:p>
            <a:r>
              <a:rPr lang="en-US" dirty="0"/>
              <a:t>Ensure the patient and family are knowledgeable in advance care planning, surrogate decision-making, regulatory and legal considerations, and related palliative care issues, focusing on ethical aspects of care and processes to support patient autonomy . </a:t>
            </a:r>
          </a:p>
        </p:txBody>
      </p:sp>
    </p:spTree>
    <p:extLst>
      <p:ext uri="{BB962C8B-B14F-4D97-AF65-F5344CB8AC3E}">
        <p14:creationId xmlns:p14="http://schemas.microsoft.com/office/powerpoint/2010/main" val="78026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7C96-B348-19BB-2144-D6881C253BC3}"/>
              </a:ext>
            </a:extLst>
          </p:cNvPr>
          <p:cNvSpPr>
            <a:spLocks noGrp="1"/>
          </p:cNvSpPr>
          <p:nvPr>
            <p:ph type="title"/>
          </p:nvPr>
        </p:nvSpPr>
        <p:spPr>
          <a:xfrm>
            <a:off x="1484311" y="86724"/>
            <a:ext cx="10326689" cy="997493"/>
          </a:xfrm>
        </p:spPr>
        <p:txBody>
          <a:bodyPr>
            <a:normAutofit/>
          </a:bodyPr>
          <a:lstStyle/>
          <a:p>
            <a:r>
              <a:rPr lang="en-US" sz="2800" dirty="0"/>
              <a:t>THE VALUE OF PALLIATIVE CARE FOR THE PATIENT</a:t>
            </a:r>
          </a:p>
        </p:txBody>
      </p:sp>
      <p:sp>
        <p:nvSpPr>
          <p:cNvPr id="3" name="Content Placeholder 2">
            <a:extLst>
              <a:ext uri="{FF2B5EF4-FFF2-40B4-BE49-F238E27FC236}">
                <a16:creationId xmlns:a16="http://schemas.microsoft.com/office/drawing/2014/main" id="{41A5D719-9905-D24E-2040-6355F9123D8A}"/>
              </a:ext>
            </a:extLst>
          </p:cNvPr>
          <p:cNvSpPr>
            <a:spLocks noGrp="1"/>
          </p:cNvSpPr>
          <p:nvPr>
            <p:ph idx="1"/>
          </p:nvPr>
        </p:nvSpPr>
        <p:spPr>
          <a:xfrm>
            <a:off x="1645920" y="1084217"/>
            <a:ext cx="10546080" cy="5773783"/>
          </a:xfrm>
        </p:spPr>
        <p:txBody>
          <a:bodyPr>
            <a:normAutofit fontScale="32500" lnSpcReduction="20000"/>
          </a:bodyPr>
          <a:lstStyle/>
          <a:p>
            <a:endParaRPr lang="en-US" dirty="0"/>
          </a:p>
          <a:p>
            <a:endParaRPr lang="en-US" dirty="0"/>
          </a:p>
          <a:p>
            <a:r>
              <a:rPr lang="en-US" sz="5500" dirty="0"/>
              <a:t>Reframing  hope </a:t>
            </a:r>
          </a:p>
          <a:p>
            <a:pPr lvl="1"/>
            <a:r>
              <a:rPr lang="en-US" sz="5500" dirty="0"/>
              <a:t>What are their goals </a:t>
            </a:r>
          </a:p>
          <a:p>
            <a:pPr lvl="1"/>
            <a:r>
              <a:rPr lang="en-US" sz="5500" dirty="0"/>
              <a:t>What do they want to accomplish</a:t>
            </a:r>
          </a:p>
          <a:p>
            <a:pPr lvl="1"/>
            <a:r>
              <a:rPr lang="en-US" sz="5500" dirty="0"/>
              <a:t>Reach what is possible</a:t>
            </a:r>
          </a:p>
          <a:p>
            <a:pPr marL="457200" lvl="1" indent="0">
              <a:buNone/>
            </a:pPr>
            <a:endParaRPr lang="en-US" sz="5500" dirty="0"/>
          </a:p>
          <a:p>
            <a:r>
              <a:rPr lang="en-US" sz="5500" dirty="0"/>
              <a:t>Having the  difficult conversation </a:t>
            </a:r>
          </a:p>
          <a:p>
            <a:pPr lvl="1"/>
            <a:r>
              <a:rPr lang="en-US" sz="5500" dirty="0"/>
              <a:t>Telling the patient/caregivers what their options are</a:t>
            </a:r>
          </a:p>
          <a:p>
            <a:pPr lvl="1"/>
            <a:r>
              <a:rPr lang="en-US" sz="5500" dirty="0"/>
              <a:t>Having them make the decision</a:t>
            </a:r>
          </a:p>
          <a:p>
            <a:pPr lvl="1"/>
            <a:r>
              <a:rPr lang="en-US" sz="5500" dirty="0"/>
              <a:t>Ongoing conversations – don’t shut the door</a:t>
            </a:r>
          </a:p>
          <a:p>
            <a:pPr marL="457200" lvl="1" indent="0">
              <a:buNone/>
            </a:pPr>
            <a:endParaRPr lang="en-US" sz="5500" dirty="0"/>
          </a:p>
          <a:p>
            <a:r>
              <a:rPr lang="en-US" sz="5500" dirty="0"/>
              <a:t>Be open about treatment </a:t>
            </a:r>
          </a:p>
          <a:p>
            <a:pPr lvl="1"/>
            <a:r>
              <a:rPr lang="en-US" sz="5500" dirty="0"/>
              <a:t>Curative vs treating symptoms</a:t>
            </a:r>
          </a:p>
          <a:p>
            <a:pPr lvl="1"/>
            <a:r>
              <a:rPr lang="en-US" sz="5500" dirty="0"/>
              <a:t>Quality of life vs disease</a:t>
            </a:r>
          </a:p>
          <a:p>
            <a:endParaRPr lang="en-US" sz="5500" dirty="0"/>
          </a:p>
          <a:p>
            <a:r>
              <a:rPr lang="en-US" sz="5500" dirty="0"/>
              <a:t>Strong evidence that palliative care improves quality, satisfaction, and cost appropriateness</a:t>
            </a:r>
          </a:p>
          <a:p>
            <a:endParaRPr lang="en-US" sz="4900" dirty="0"/>
          </a:p>
          <a:p>
            <a:endParaRPr lang="en-US" sz="3800" dirty="0"/>
          </a:p>
          <a:p>
            <a:endParaRPr lang="en-US" dirty="0"/>
          </a:p>
        </p:txBody>
      </p:sp>
    </p:spTree>
    <p:extLst>
      <p:ext uri="{BB962C8B-B14F-4D97-AF65-F5344CB8AC3E}">
        <p14:creationId xmlns:p14="http://schemas.microsoft.com/office/powerpoint/2010/main" val="355419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4001"/>
            <a:ext cx="10018713" cy="1224440"/>
          </a:xfrm>
        </p:spPr>
        <p:txBody>
          <a:bodyPr/>
          <a:lstStyle/>
          <a:p>
            <a:r>
              <a:rPr lang="en-US" dirty="0"/>
              <a:t>Palliative Care Improves Cost Effectiveness</a:t>
            </a:r>
          </a:p>
        </p:txBody>
      </p:sp>
      <p:sp>
        <p:nvSpPr>
          <p:cNvPr id="4" name="Slide Number Placeholder 3"/>
          <p:cNvSpPr>
            <a:spLocks noGrp="1"/>
          </p:cNvSpPr>
          <p:nvPr>
            <p:ph type="sldNum" sz="quarter" idx="12"/>
          </p:nvPr>
        </p:nvSpPr>
        <p:spPr/>
        <p:txBody>
          <a:bodyPr/>
          <a:lstStyle/>
          <a:p>
            <a:pPr algn="l"/>
            <a:fld id="{5C06C424-E783-2A4B-A49B-6E477786D520}" type="slidenum">
              <a:rPr lang="en-US" smtClean="0"/>
              <a:pPr algn="l"/>
              <a:t>14</a:t>
            </a:fld>
            <a:endParaRPr lang="en-US" dirty="0"/>
          </a:p>
        </p:txBody>
      </p:sp>
      <p:pic>
        <p:nvPicPr>
          <p:cNvPr id="5" name="Picture 4"/>
          <p:cNvPicPr>
            <a:picLocks noChangeAspect="1"/>
          </p:cNvPicPr>
          <p:nvPr/>
        </p:nvPicPr>
        <p:blipFill>
          <a:blip r:embed="rId3"/>
          <a:stretch>
            <a:fillRect/>
          </a:stretch>
        </p:blipFill>
        <p:spPr>
          <a:xfrm>
            <a:off x="1981200" y="2093435"/>
            <a:ext cx="8172450" cy="3286125"/>
          </a:xfrm>
          <a:prstGeom prst="rect">
            <a:avLst/>
          </a:prstGeom>
        </p:spPr>
      </p:pic>
    </p:spTree>
    <p:extLst>
      <p:ext uri="{BB962C8B-B14F-4D97-AF65-F5344CB8AC3E}">
        <p14:creationId xmlns:p14="http://schemas.microsoft.com/office/powerpoint/2010/main" val="861879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2050" y="92344"/>
            <a:ext cx="8940800" cy="1066799"/>
          </a:xfrm>
        </p:spPr>
        <p:txBody>
          <a:bodyPr>
            <a:normAutofit/>
          </a:bodyPr>
          <a:lstStyle/>
          <a:p>
            <a:r>
              <a:rPr lang="en-US" sz="3600" dirty="0"/>
              <a:t>Palliative Care Improves Quality Scores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88326753"/>
              </p:ext>
            </p:extLst>
          </p:nvPr>
        </p:nvGraphicFramePr>
        <p:xfrm>
          <a:off x="2095500" y="1371600"/>
          <a:ext cx="9613900" cy="5092699"/>
        </p:xfrm>
        <a:graphic>
          <a:graphicData uri="http://schemas.openxmlformats.org/drawingml/2006/table">
            <a:tbl>
              <a:tblPr firstRow="1" bandRow="1">
                <a:tableStyleId>{5C22544A-7EE6-4342-B048-85BDC9FD1C3A}</a:tableStyleId>
              </a:tblPr>
              <a:tblGrid>
                <a:gridCol w="5417646">
                  <a:extLst>
                    <a:ext uri="{9D8B030D-6E8A-4147-A177-3AD203B41FA5}">
                      <a16:colId xmlns:a16="http://schemas.microsoft.com/office/drawing/2014/main" val="20000"/>
                    </a:ext>
                  </a:extLst>
                </a:gridCol>
                <a:gridCol w="1377340">
                  <a:extLst>
                    <a:ext uri="{9D8B030D-6E8A-4147-A177-3AD203B41FA5}">
                      <a16:colId xmlns:a16="http://schemas.microsoft.com/office/drawing/2014/main" val="20001"/>
                    </a:ext>
                  </a:extLst>
                </a:gridCol>
                <a:gridCol w="1441903">
                  <a:extLst>
                    <a:ext uri="{9D8B030D-6E8A-4147-A177-3AD203B41FA5}">
                      <a16:colId xmlns:a16="http://schemas.microsoft.com/office/drawing/2014/main" val="20002"/>
                    </a:ext>
                  </a:extLst>
                </a:gridCol>
                <a:gridCol w="1377011">
                  <a:extLst>
                    <a:ext uri="{9D8B030D-6E8A-4147-A177-3AD203B41FA5}">
                      <a16:colId xmlns:a16="http://schemas.microsoft.com/office/drawing/2014/main" val="20003"/>
                    </a:ext>
                  </a:extLst>
                </a:gridCol>
              </a:tblGrid>
              <a:tr h="1120283">
                <a:tc>
                  <a:txBody>
                    <a:bodyPr/>
                    <a:lstStyle/>
                    <a:p>
                      <a:pPr marL="0" marR="0" indent="457200">
                        <a:lnSpc>
                          <a:spcPct val="115000"/>
                        </a:lnSpc>
                        <a:spcBef>
                          <a:spcPts val="0"/>
                        </a:spcBef>
                        <a:spcAft>
                          <a:spcPts val="0"/>
                        </a:spcAft>
                      </a:pPr>
                      <a:r>
                        <a:rPr lang="en-US" sz="2000" dirty="0">
                          <a:effectLst/>
                          <a:latin typeface="Calibri"/>
                          <a:ea typeface="Calibri"/>
                          <a:cs typeface="Times New Roman"/>
                        </a:rPr>
                        <a:t> </a:t>
                      </a:r>
                    </a:p>
                  </a:txBody>
                  <a:tcPr marL="68580" marR="68580" marT="0" marB="0"/>
                </a:tc>
                <a:tc>
                  <a:txBody>
                    <a:bodyPr/>
                    <a:lstStyle/>
                    <a:p>
                      <a:pPr marL="0" marR="0" algn="ctr">
                        <a:lnSpc>
                          <a:spcPct val="115000"/>
                        </a:lnSpc>
                        <a:spcBef>
                          <a:spcPts val="0"/>
                        </a:spcBef>
                        <a:spcAft>
                          <a:spcPts val="0"/>
                        </a:spcAft>
                      </a:pPr>
                      <a:r>
                        <a:rPr lang="en-US" sz="1800" dirty="0">
                          <a:solidFill>
                            <a:schemeClr val="bg1"/>
                          </a:solidFill>
                          <a:effectLst/>
                          <a:latin typeface="Calibri"/>
                          <a:ea typeface="Calibri"/>
                          <a:cs typeface="Times New Roman"/>
                        </a:rPr>
                        <a:t>Medicare</a:t>
                      </a:r>
                      <a:r>
                        <a:rPr lang="en-US" sz="1800" baseline="0" dirty="0">
                          <a:solidFill>
                            <a:schemeClr val="bg1"/>
                          </a:solidFill>
                          <a:effectLst/>
                          <a:latin typeface="Calibri"/>
                          <a:ea typeface="Calibri"/>
                          <a:cs typeface="Times New Roman"/>
                        </a:rPr>
                        <a:t> ACOs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Health Plans/</a:t>
                      </a:r>
                      <a:r>
                        <a:rPr lang="en-US" sz="1800" baseline="0" dirty="0">
                          <a:effectLst/>
                          <a:latin typeface="Calibri"/>
                          <a:ea typeface="Calibri"/>
                          <a:cs typeface="Times New Roman"/>
                        </a:rPr>
                        <a:t>MA Plans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Medicaid</a:t>
                      </a:r>
                    </a:p>
                    <a:p>
                      <a:pPr marL="0" marR="0" algn="ctr">
                        <a:lnSpc>
                          <a:spcPct val="115000"/>
                        </a:lnSpc>
                        <a:spcBef>
                          <a:spcPts val="0"/>
                        </a:spcBef>
                        <a:spcAft>
                          <a:spcPts val="0"/>
                        </a:spcAft>
                      </a:pPr>
                      <a:r>
                        <a:rPr lang="en-US" sz="1800" dirty="0">
                          <a:effectLst/>
                          <a:latin typeface="Calibri"/>
                          <a:ea typeface="Calibri"/>
                          <a:cs typeface="Times New Roman"/>
                        </a:rPr>
                        <a:t>Plans</a:t>
                      </a:r>
                    </a:p>
                  </a:txBody>
                  <a:tcPr marL="68580" marR="68580" marT="0" marB="0"/>
                </a:tc>
                <a:extLst>
                  <a:ext uri="{0D108BD9-81ED-4DB2-BD59-A6C34878D82A}">
                    <a16:rowId xmlns:a16="http://schemas.microsoft.com/office/drawing/2014/main" val="10000"/>
                  </a:ext>
                </a:extLst>
              </a:tr>
              <a:tr h="464483">
                <a:tc>
                  <a:txBody>
                    <a:bodyPr/>
                    <a:lstStyle/>
                    <a:p>
                      <a:pPr marL="0" marR="0">
                        <a:lnSpc>
                          <a:spcPct val="115000"/>
                        </a:lnSpc>
                        <a:spcBef>
                          <a:spcPts val="0"/>
                        </a:spcBef>
                        <a:spcAft>
                          <a:spcPts val="0"/>
                        </a:spcAft>
                      </a:pPr>
                      <a:r>
                        <a:rPr lang="en-US" sz="2200" dirty="0">
                          <a:solidFill>
                            <a:srgbClr val="333333"/>
                          </a:solidFill>
                          <a:effectLst/>
                          <a:latin typeface="Calibri"/>
                          <a:ea typeface="Calibri"/>
                          <a:cs typeface="Times New Roman"/>
                        </a:rPr>
                        <a:t>All-Cause Readmissions</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76920">
                <a:tc>
                  <a:txBody>
                    <a:bodyPr/>
                    <a:lstStyle/>
                    <a:p>
                      <a:pPr marL="0" marR="0">
                        <a:lnSpc>
                          <a:spcPct val="115000"/>
                        </a:lnSpc>
                        <a:spcBef>
                          <a:spcPts val="0"/>
                        </a:spcBef>
                        <a:spcAft>
                          <a:spcPts val="0"/>
                        </a:spcAft>
                      </a:pPr>
                      <a:r>
                        <a:rPr lang="en-US" sz="2200" dirty="0">
                          <a:solidFill>
                            <a:srgbClr val="333333"/>
                          </a:solidFill>
                          <a:effectLst/>
                          <a:latin typeface="Calibri"/>
                          <a:ea typeface="Calibri"/>
                          <a:cs typeface="Times New Roman"/>
                        </a:rPr>
                        <a:t>SNF All-Cause Readmissions</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 </a:t>
                      </a:r>
                    </a:p>
                  </a:txBody>
                  <a:tcPr marL="68580" marR="68580" marT="0" marB="0"/>
                </a:tc>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 </a:t>
                      </a:r>
                    </a:p>
                  </a:txBody>
                  <a:tcPr marL="68580" marR="68580" marT="0" marB="0"/>
                </a:tc>
                <a:extLst>
                  <a:ext uri="{0D108BD9-81ED-4DB2-BD59-A6C34878D82A}">
                    <a16:rowId xmlns:a16="http://schemas.microsoft.com/office/drawing/2014/main" val="10002"/>
                  </a:ext>
                </a:extLst>
              </a:tr>
              <a:tr h="472295">
                <a:tc>
                  <a:txBody>
                    <a:bodyPr/>
                    <a:lstStyle/>
                    <a:p>
                      <a:pPr marL="0" marR="0">
                        <a:lnSpc>
                          <a:spcPct val="115000"/>
                        </a:lnSpc>
                        <a:spcBef>
                          <a:spcPts val="0"/>
                        </a:spcBef>
                        <a:spcAft>
                          <a:spcPts val="0"/>
                        </a:spcAft>
                      </a:pPr>
                      <a:r>
                        <a:rPr lang="en-US" sz="2200" dirty="0">
                          <a:solidFill>
                            <a:srgbClr val="333333"/>
                          </a:solidFill>
                          <a:effectLst/>
                          <a:latin typeface="Calibri"/>
                          <a:ea typeface="Calibri"/>
                          <a:cs typeface="Times New Roman"/>
                        </a:rPr>
                        <a:t>ED</a:t>
                      </a:r>
                      <a:r>
                        <a:rPr lang="en-US" sz="2200" baseline="0" dirty="0">
                          <a:solidFill>
                            <a:srgbClr val="333333"/>
                          </a:solidFill>
                          <a:effectLst/>
                          <a:latin typeface="Calibri"/>
                          <a:ea typeface="Calibri"/>
                          <a:cs typeface="Times New Roman"/>
                        </a:rPr>
                        <a:t> </a:t>
                      </a:r>
                      <a:r>
                        <a:rPr lang="en-US" sz="2200" dirty="0">
                          <a:solidFill>
                            <a:srgbClr val="333333"/>
                          </a:solidFill>
                          <a:effectLst/>
                          <a:latin typeface="Calibri"/>
                          <a:ea typeface="Calibri"/>
                          <a:cs typeface="Times New Roman"/>
                        </a:rPr>
                        <a:t>Utilization</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rPr>
                        <a:t> </a:t>
                      </a: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 </a:t>
                      </a:r>
                    </a:p>
                  </a:txBody>
                  <a:tcPr marL="68580" marR="68580" marT="0" marB="0"/>
                </a:tc>
                <a:extLst>
                  <a:ext uri="{0D108BD9-81ED-4DB2-BD59-A6C34878D82A}">
                    <a16:rowId xmlns:a16="http://schemas.microsoft.com/office/drawing/2014/main" val="10003"/>
                  </a:ext>
                </a:extLst>
              </a:tr>
              <a:tr h="477168">
                <a:tc>
                  <a:txBody>
                    <a:bodyPr/>
                    <a:lstStyle/>
                    <a:p>
                      <a:pPr marL="0" marR="0">
                        <a:lnSpc>
                          <a:spcPct val="115000"/>
                        </a:lnSpc>
                        <a:spcBef>
                          <a:spcPts val="0"/>
                        </a:spcBef>
                        <a:spcAft>
                          <a:spcPts val="0"/>
                        </a:spcAft>
                      </a:pPr>
                      <a:r>
                        <a:rPr lang="en-US" sz="2200" dirty="0">
                          <a:effectLst/>
                          <a:latin typeface="Calibri"/>
                          <a:ea typeface="Calibri"/>
                          <a:cs typeface="Times New Roman"/>
                        </a:rPr>
                        <a:t>All-Cause Unplanned Admissions</a:t>
                      </a: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solidFill>
                            <a:schemeClr val="tx1"/>
                          </a:solidFill>
                          <a:effectLst/>
                          <a:latin typeface="Calibri"/>
                          <a:ea typeface="Calibri"/>
                          <a:cs typeface="Times New Roman"/>
                        </a:rPr>
                        <a:t> </a:t>
                      </a:r>
                    </a:p>
                  </a:txBody>
                  <a:tcPr marL="68580" marR="68580" marT="0" marB="0"/>
                </a:tc>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 </a:t>
                      </a:r>
                    </a:p>
                  </a:txBody>
                  <a:tcPr marL="68580" marR="68580" marT="0" marB="0"/>
                </a:tc>
                <a:extLst>
                  <a:ext uri="{0D108BD9-81ED-4DB2-BD59-A6C34878D82A}">
                    <a16:rowId xmlns:a16="http://schemas.microsoft.com/office/drawing/2014/main" val="10004"/>
                  </a:ext>
                </a:extLst>
              </a:tr>
              <a:tr h="478258">
                <a:tc>
                  <a:txBody>
                    <a:bodyPr/>
                    <a:lstStyle/>
                    <a:p>
                      <a:pPr marL="0" marR="0">
                        <a:lnSpc>
                          <a:spcPct val="115000"/>
                        </a:lnSpc>
                        <a:spcBef>
                          <a:spcPts val="0"/>
                        </a:spcBef>
                        <a:spcAft>
                          <a:spcPts val="0"/>
                        </a:spcAft>
                      </a:pPr>
                      <a:r>
                        <a:rPr lang="en-US" sz="2200" dirty="0">
                          <a:effectLst/>
                          <a:latin typeface="Calibri"/>
                          <a:ea typeface="Calibri"/>
                          <a:cs typeface="Times New Roman"/>
                        </a:rPr>
                        <a:t>Ambulatory Sensitive Admissions</a:t>
                      </a: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solidFill>
                            <a:schemeClr val="tx1"/>
                          </a:solidFill>
                          <a:effectLst/>
                          <a:latin typeface="Calibri"/>
                          <a:ea typeface="Calibri"/>
                          <a:cs typeface="Times New Roman"/>
                        </a:rPr>
                        <a:t> </a:t>
                      </a: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34838">
                <a:tc>
                  <a:txBody>
                    <a:bodyPr/>
                    <a:lstStyle/>
                    <a:p>
                      <a:pPr marL="0" marR="0">
                        <a:lnSpc>
                          <a:spcPct val="115000"/>
                        </a:lnSpc>
                        <a:spcBef>
                          <a:spcPts val="0"/>
                        </a:spcBef>
                        <a:spcAft>
                          <a:spcPts val="0"/>
                        </a:spcAft>
                      </a:pPr>
                      <a:r>
                        <a:rPr lang="en-US" sz="2200" dirty="0">
                          <a:effectLst/>
                          <a:latin typeface="Calibri"/>
                          <a:ea typeface="Calibri"/>
                          <a:cs typeface="Times New Roman"/>
                        </a:rPr>
                        <a:t>Depression Screen/Follow</a:t>
                      </a: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62891">
                <a:tc>
                  <a:txBody>
                    <a:bodyPr/>
                    <a:lstStyle/>
                    <a:p>
                      <a:pPr marL="0" marR="0">
                        <a:lnSpc>
                          <a:spcPct val="115000"/>
                        </a:lnSpc>
                        <a:spcBef>
                          <a:spcPts val="0"/>
                        </a:spcBef>
                        <a:spcAft>
                          <a:spcPts val="0"/>
                        </a:spcAft>
                      </a:pPr>
                      <a:r>
                        <a:rPr lang="en-US" sz="2200" dirty="0">
                          <a:solidFill>
                            <a:srgbClr val="333333"/>
                          </a:solidFill>
                          <a:effectLst/>
                          <a:latin typeface="Calibri"/>
                          <a:ea typeface="Calibri"/>
                          <a:cs typeface="Times New Roman"/>
                        </a:rPr>
                        <a:t>Relative Resource Use (Total Cost)</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705563">
                <a:tc>
                  <a:txBody>
                    <a:bodyPr/>
                    <a:lstStyle/>
                    <a:p>
                      <a:pPr marL="0" marR="0">
                        <a:lnSpc>
                          <a:spcPct val="115000"/>
                        </a:lnSpc>
                        <a:spcBef>
                          <a:spcPts val="0"/>
                        </a:spcBef>
                        <a:spcAft>
                          <a:spcPts val="0"/>
                        </a:spcAft>
                      </a:pPr>
                      <a:r>
                        <a:rPr lang="en-US" sz="2200" dirty="0">
                          <a:solidFill>
                            <a:srgbClr val="333333"/>
                          </a:solidFill>
                          <a:effectLst/>
                          <a:latin typeface="Calibri"/>
                          <a:ea typeface="Calibri"/>
                          <a:cs typeface="Times New Roman"/>
                        </a:rPr>
                        <a:t>Experience of Care (CAHPS)</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p>
                      <a:pPr marL="0" marR="0">
                        <a:lnSpc>
                          <a:spcPct val="115000"/>
                        </a:lnSpc>
                        <a:spcBef>
                          <a:spcPts val="0"/>
                        </a:spcBef>
                        <a:spcAft>
                          <a:spcPts val="0"/>
                        </a:spcAft>
                      </a:pP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sym typeface="Wingdings" panose="05000000000000000000" pitchFamily="2" charset="2"/>
                        </a:rPr>
                        <a:t></a:t>
                      </a:r>
                      <a:endParaRPr lang="en-US" sz="2000" b="1"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pPr algn="l"/>
            <a:fld id="{5C06C424-E783-2A4B-A49B-6E477786D520}" type="slidenum">
              <a:rPr lang="en-US" smtClean="0"/>
              <a:pPr algn="l"/>
              <a:t>15</a:t>
            </a:fld>
            <a:endParaRPr lang="en-US" dirty="0"/>
          </a:p>
        </p:txBody>
      </p:sp>
    </p:spTree>
    <p:extLst>
      <p:ext uri="{BB962C8B-B14F-4D97-AF65-F5344CB8AC3E}">
        <p14:creationId xmlns:p14="http://schemas.microsoft.com/office/powerpoint/2010/main" val="288087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489C-7175-461B-B035-FA16C5439DE6}"/>
              </a:ext>
            </a:extLst>
          </p:cNvPr>
          <p:cNvSpPr>
            <a:spLocks noGrp="1"/>
          </p:cNvSpPr>
          <p:nvPr>
            <p:ph type="title"/>
          </p:nvPr>
        </p:nvSpPr>
        <p:spPr>
          <a:xfrm>
            <a:off x="1097280" y="228415"/>
            <a:ext cx="10058400" cy="713694"/>
          </a:xfrm>
        </p:spPr>
        <p:txBody>
          <a:bodyPr>
            <a:normAutofit fontScale="90000"/>
          </a:bodyPr>
          <a:lstStyle/>
          <a:p>
            <a:r>
              <a:rPr lang="en-US" sz="4300" dirty="0"/>
              <a:t>Palliative Care Programs</a:t>
            </a:r>
          </a:p>
        </p:txBody>
      </p:sp>
      <p:sp>
        <p:nvSpPr>
          <p:cNvPr id="4" name="Slide Number Placeholder 3">
            <a:extLst>
              <a:ext uri="{FF2B5EF4-FFF2-40B4-BE49-F238E27FC236}">
                <a16:creationId xmlns:a16="http://schemas.microsoft.com/office/drawing/2014/main" id="{DE59C047-1500-44EE-82BB-75DFAE17528A}"/>
              </a:ext>
            </a:extLst>
          </p:cNvPr>
          <p:cNvSpPr>
            <a:spLocks noGrp="1"/>
          </p:cNvSpPr>
          <p:nvPr>
            <p:ph type="sldNum" sz="quarter" idx="12"/>
          </p:nvPr>
        </p:nvSpPr>
        <p:spPr/>
        <p:txBody>
          <a:bodyPr/>
          <a:lstStyle/>
          <a:p>
            <a:fld id="{5DF83DB4-9BD1-4F06-864A-5F63DF97C4FF}" type="slidenum">
              <a:rPr lang="en-US" smtClean="0"/>
              <a:t>16</a:t>
            </a:fld>
            <a:endParaRPr lang="en-US"/>
          </a:p>
        </p:txBody>
      </p:sp>
      <p:sp>
        <p:nvSpPr>
          <p:cNvPr id="10" name="Content Placeholder 9">
            <a:extLst>
              <a:ext uri="{FF2B5EF4-FFF2-40B4-BE49-F238E27FC236}">
                <a16:creationId xmlns:a16="http://schemas.microsoft.com/office/drawing/2014/main" id="{ACAF9A75-314E-59C8-0492-FA207255907C}"/>
              </a:ext>
            </a:extLst>
          </p:cNvPr>
          <p:cNvSpPr>
            <a:spLocks noGrp="1"/>
          </p:cNvSpPr>
          <p:nvPr>
            <p:ph idx="1"/>
          </p:nvPr>
        </p:nvSpPr>
        <p:spPr>
          <a:xfrm>
            <a:off x="1892300" y="1142999"/>
            <a:ext cx="10299699" cy="5486585"/>
          </a:xfrm>
        </p:spPr>
        <p:txBody>
          <a:bodyPr>
            <a:normAutofit/>
          </a:bodyPr>
          <a:lstStyle/>
          <a:p>
            <a:r>
              <a:rPr lang="en-US" dirty="0"/>
              <a:t>Different Models</a:t>
            </a:r>
          </a:p>
          <a:p>
            <a:r>
              <a:rPr lang="en-US" dirty="0"/>
              <a:t>Support for the patient and family in managing serious and life-limiting illness.</a:t>
            </a:r>
          </a:p>
          <a:p>
            <a:r>
              <a:rPr lang="en-US" dirty="0"/>
              <a:t>An interdisciplinary team approach to care</a:t>
            </a:r>
          </a:p>
          <a:p>
            <a:r>
              <a:rPr lang="en-US" dirty="0"/>
              <a:t>Ongoing communication among patients, families and providers</a:t>
            </a:r>
          </a:p>
          <a:p>
            <a:r>
              <a:rPr lang="en-US" dirty="0"/>
              <a:t>Advance care planning and patient centered decision-making</a:t>
            </a:r>
          </a:p>
          <a:p>
            <a:r>
              <a:rPr lang="en-US" dirty="0"/>
              <a:t>Care coordination/case management to simplify access to services and monitor quality of care</a:t>
            </a:r>
          </a:p>
          <a:p>
            <a:r>
              <a:rPr lang="en-US" dirty="0"/>
              <a:t>Anticipatory guidance in coping with illness, grief and issues of life review and closure</a:t>
            </a:r>
          </a:p>
          <a:p>
            <a:r>
              <a:rPr lang="en-US" dirty="0"/>
              <a:t>Bereavement support </a:t>
            </a:r>
          </a:p>
        </p:txBody>
      </p:sp>
    </p:spTree>
    <p:extLst>
      <p:ext uri="{BB962C8B-B14F-4D97-AF65-F5344CB8AC3E}">
        <p14:creationId xmlns:p14="http://schemas.microsoft.com/office/powerpoint/2010/main" val="19564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F127-BD0E-4466-9F84-13452CDF9FEF}"/>
              </a:ext>
            </a:extLst>
          </p:cNvPr>
          <p:cNvSpPr>
            <a:spLocks noGrp="1"/>
          </p:cNvSpPr>
          <p:nvPr>
            <p:ph type="title"/>
          </p:nvPr>
        </p:nvSpPr>
        <p:spPr>
          <a:xfrm>
            <a:off x="1410788" y="1"/>
            <a:ext cx="9706761" cy="914399"/>
          </a:xfrm>
        </p:spPr>
        <p:txBody>
          <a:bodyPr>
            <a:normAutofit/>
          </a:bodyPr>
          <a:lstStyle/>
          <a:p>
            <a:r>
              <a:rPr lang="en-US" sz="4000" dirty="0">
                <a:effectLst>
                  <a:outerShdw blurRad="38100" dist="38100" dir="2700000" algn="tl">
                    <a:srgbClr val="FFFFFF"/>
                  </a:outerShdw>
                </a:effectLst>
              </a:rPr>
              <a:t>Barriers to Palliative Care</a:t>
            </a:r>
            <a:endParaRPr lang="en-US" sz="4000" dirty="0"/>
          </a:p>
        </p:txBody>
      </p:sp>
      <p:sp>
        <p:nvSpPr>
          <p:cNvPr id="5" name="Slide Number Placeholder 4">
            <a:extLst>
              <a:ext uri="{FF2B5EF4-FFF2-40B4-BE49-F238E27FC236}">
                <a16:creationId xmlns:a16="http://schemas.microsoft.com/office/drawing/2014/main" id="{1611B9FF-5B25-4B59-9186-F2BF34868933}"/>
              </a:ext>
            </a:extLst>
          </p:cNvPr>
          <p:cNvSpPr>
            <a:spLocks noGrp="1"/>
          </p:cNvSpPr>
          <p:nvPr>
            <p:ph type="sldNum" sz="quarter" idx="12"/>
          </p:nvPr>
        </p:nvSpPr>
        <p:spPr/>
        <p:txBody>
          <a:bodyPr/>
          <a:lstStyle/>
          <a:p>
            <a:fld id="{5DF83DB4-9BD1-4F06-864A-5F63DF97C4FF}" type="slidenum">
              <a:rPr lang="en-US" smtClean="0"/>
              <a:t>17</a:t>
            </a:fld>
            <a:endParaRPr lang="en-US"/>
          </a:p>
        </p:txBody>
      </p:sp>
      <p:sp>
        <p:nvSpPr>
          <p:cNvPr id="6" name="TextBox 5">
            <a:extLst>
              <a:ext uri="{FF2B5EF4-FFF2-40B4-BE49-F238E27FC236}">
                <a16:creationId xmlns:a16="http://schemas.microsoft.com/office/drawing/2014/main" id="{D5CA49ED-8B13-17FA-439F-F3A1BB1D9C0F}"/>
              </a:ext>
            </a:extLst>
          </p:cNvPr>
          <p:cNvSpPr txBox="1"/>
          <p:nvPr/>
        </p:nvSpPr>
        <p:spPr>
          <a:xfrm>
            <a:off x="2061753" y="1225688"/>
            <a:ext cx="10028647" cy="3954929"/>
          </a:xfrm>
          <a:prstGeom prst="rect">
            <a:avLst/>
          </a:prstGeom>
          <a:noFill/>
        </p:spPr>
        <p:txBody>
          <a:bodyPr wrap="square">
            <a:spAutoFit/>
          </a:bodyPr>
          <a:lstStyle/>
          <a:p>
            <a:pPr lvl="1" indent="-457200">
              <a:spcAft>
                <a:spcPts val="600"/>
              </a:spcAft>
              <a:buClr>
                <a:srgbClr val="00B0F0"/>
              </a:buClr>
              <a:buFont typeface="Arial" panose="020B0604020202020204" pitchFamily="34" charset="0"/>
              <a:buChar char="•"/>
            </a:pPr>
            <a:r>
              <a:rPr lang="en-US" sz="2400" dirty="0"/>
              <a:t>Palliative care and hospice services are poorly understood and confused</a:t>
            </a:r>
          </a:p>
          <a:p>
            <a:pPr marL="457200" indent="-457200">
              <a:spcAft>
                <a:spcPts val="600"/>
              </a:spcAft>
              <a:buClr>
                <a:srgbClr val="00B0F0"/>
              </a:buClr>
              <a:buFont typeface="Arial" panose="020B0604020202020204" pitchFamily="34" charset="0"/>
              <a:buChar char="•"/>
            </a:pPr>
            <a:r>
              <a:rPr lang="en-US" sz="2400" dirty="0"/>
              <a:t>Lack of education/training for healthcare providers</a:t>
            </a:r>
          </a:p>
          <a:p>
            <a:pPr marL="457200" indent="-457200">
              <a:spcAft>
                <a:spcPts val="600"/>
              </a:spcAft>
              <a:buClr>
                <a:srgbClr val="00B0F0"/>
              </a:buClr>
              <a:buFont typeface="Arial" panose="020B0604020202020204" pitchFamily="34" charset="0"/>
              <a:buChar char="•"/>
            </a:pPr>
            <a:r>
              <a:rPr lang="en-US" sz="2400" dirty="0"/>
              <a:t>Workforce that is too small to meet demands</a:t>
            </a:r>
          </a:p>
          <a:p>
            <a:pPr marL="457200" indent="-457200">
              <a:spcAft>
                <a:spcPts val="600"/>
              </a:spcAft>
              <a:buClr>
                <a:srgbClr val="00B0F0"/>
              </a:buClr>
              <a:buFont typeface="Arial" panose="020B0604020202020204" pitchFamily="34" charset="0"/>
              <a:buChar char="•"/>
            </a:pPr>
            <a:r>
              <a:rPr lang="en-US" sz="2400" dirty="0"/>
              <a:t>Failure to acknowledge the limits of medicine</a:t>
            </a:r>
          </a:p>
          <a:p>
            <a:pPr marL="457200" indent="-457200">
              <a:spcAft>
                <a:spcPts val="600"/>
              </a:spcAft>
              <a:buClr>
                <a:srgbClr val="00B0F0"/>
              </a:buClr>
              <a:buFont typeface="Arial" panose="020B0604020202020204" pitchFamily="34" charset="0"/>
              <a:buChar char="•"/>
            </a:pPr>
            <a:r>
              <a:rPr lang="en-US" sz="2400" dirty="0"/>
              <a:t>Lack of payment models </a:t>
            </a:r>
          </a:p>
          <a:p>
            <a:pPr marL="457200" indent="-457200">
              <a:spcAft>
                <a:spcPts val="600"/>
              </a:spcAft>
              <a:buClr>
                <a:srgbClr val="00B0F0"/>
              </a:buClr>
              <a:buFont typeface="Arial" panose="020B0604020202020204" pitchFamily="34" charset="0"/>
              <a:buChar char="•"/>
            </a:pPr>
            <a:r>
              <a:rPr lang="en-US" sz="2400" dirty="0"/>
              <a:t>Rules and regulations</a:t>
            </a:r>
          </a:p>
          <a:p>
            <a:pPr marL="457200" indent="-457200">
              <a:spcAft>
                <a:spcPts val="600"/>
              </a:spcAft>
              <a:buClr>
                <a:srgbClr val="00B0F0"/>
              </a:buClr>
              <a:buFont typeface="Arial" panose="020B0604020202020204" pitchFamily="34" charset="0"/>
              <a:buChar char="•"/>
            </a:pPr>
            <a:r>
              <a:rPr lang="en-US" sz="2400" dirty="0"/>
              <a:t>Denial of death</a:t>
            </a:r>
          </a:p>
          <a:p>
            <a:pPr marL="457200" indent="-457200">
              <a:spcAft>
                <a:spcPts val="600"/>
              </a:spcAft>
              <a:buClr>
                <a:srgbClr val="00B0F0"/>
              </a:buClr>
              <a:buFont typeface="Arial" panose="020B0604020202020204" pitchFamily="34" charset="0"/>
              <a:buChar char="•"/>
            </a:pPr>
            <a:r>
              <a:rPr lang="en-US" sz="2400" dirty="0"/>
              <a:t>Advance Directives lacking</a:t>
            </a:r>
            <a:endParaRPr lang="en-US" sz="3600" dirty="0"/>
          </a:p>
        </p:txBody>
      </p:sp>
    </p:spTree>
    <p:extLst>
      <p:ext uri="{BB962C8B-B14F-4D97-AF65-F5344CB8AC3E}">
        <p14:creationId xmlns:p14="http://schemas.microsoft.com/office/powerpoint/2010/main" val="217269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empty road with grass and trees&#10;&#10;Description generated with high confidence">
            <a:extLst>
              <a:ext uri="{FF2B5EF4-FFF2-40B4-BE49-F238E27FC236}">
                <a16:creationId xmlns:a16="http://schemas.microsoft.com/office/drawing/2014/main" id="{8A22E61C-7AF6-48AC-8C05-F1B57823E4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70" r="-2" b="-2"/>
          <a:stretch/>
        </p:blipFill>
        <p:spPr>
          <a:xfrm>
            <a:off x="20" y="9"/>
            <a:ext cx="4635480" cy="3555989"/>
          </a:xfrm>
          <a:prstGeom prst="rect">
            <a:avLst/>
          </a:prstGeom>
        </p:spPr>
      </p:pic>
      <p:pic>
        <p:nvPicPr>
          <p:cNvPr id="3" name="Picture 2">
            <a:extLst>
              <a:ext uri="{FF2B5EF4-FFF2-40B4-BE49-F238E27FC236}">
                <a16:creationId xmlns:a16="http://schemas.microsoft.com/office/drawing/2014/main" id="{045A07B3-EC46-4926-B8E7-25E641324014}"/>
              </a:ext>
            </a:extLst>
          </p:cNvPr>
          <p:cNvPicPr/>
          <p:nvPr/>
        </p:nvPicPr>
        <p:blipFill rotWithShape="1">
          <a:blip r:embed="rId5"/>
          <a:srcRect r="10080" b="3"/>
          <a:stretch/>
        </p:blipFill>
        <p:spPr>
          <a:xfrm>
            <a:off x="39644" y="3555999"/>
            <a:ext cx="4654276" cy="3301991"/>
          </a:xfrm>
          <a:prstGeom prst="rect">
            <a:avLst/>
          </a:prstGeom>
        </p:spPr>
      </p:pic>
      <p:pic>
        <p:nvPicPr>
          <p:cNvPr id="7" name="Picture 6" descr="A large green field with trees in the background&#10;&#10;Description generated with very high confidence">
            <a:extLst>
              <a:ext uri="{FF2B5EF4-FFF2-40B4-BE49-F238E27FC236}">
                <a16:creationId xmlns:a16="http://schemas.microsoft.com/office/drawing/2014/main" id="{10DB9B7B-EE48-45CB-AEFE-D2494E60855F}"/>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39" r="12270"/>
          <a:stretch/>
        </p:blipFill>
        <p:spPr>
          <a:xfrm>
            <a:off x="4654295" y="10"/>
            <a:ext cx="7537704" cy="4498099"/>
          </a:xfrm>
          <a:prstGeom prst="rect">
            <a:avLst/>
          </a:prstGeom>
        </p:spPr>
      </p:pic>
      <p:pic>
        <p:nvPicPr>
          <p:cNvPr id="4" name="Picture 3" descr="Related image">
            <a:extLst>
              <a:ext uri="{FF2B5EF4-FFF2-40B4-BE49-F238E27FC236}">
                <a16:creationId xmlns:a16="http://schemas.microsoft.com/office/drawing/2014/main" id="{8F6C923A-3481-4507-8C30-F6C3026E1EF6}"/>
              </a:ext>
            </a:extLst>
          </p:cNvPr>
          <p:cNvPicPr/>
          <p:nvPr/>
        </p:nvPicPr>
        <p:blipFill rotWithShape="1">
          <a:blip r:embed="rId8" cstate="print">
            <a:extLst>
              <a:ext uri="{28A0092B-C50C-407E-A947-70E740481C1C}">
                <a14:useLocalDpi xmlns:a14="http://schemas.microsoft.com/office/drawing/2010/main" val="0"/>
              </a:ext>
            </a:extLst>
          </a:blip>
          <a:srcRect l="6548" r="13905" b="-5"/>
          <a:stretch/>
        </p:blipFill>
        <p:spPr bwMode="auto">
          <a:xfrm>
            <a:off x="4693920" y="4526276"/>
            <a:ext cx="2472939" cy="2331713"/>
          </a:xfrm>
          <a:prstGeom prst="rect">
            <a:avLst/>
          </a:prstGeom>
          <a:noFill/>
        </p:spPr>
      </p:pic>
      <p:pic>
        <p:nvPicPr>
          <p:cNvPr id="5" name="Picture 4" descr="Image result for NJ Turnpike ">
            <a:extLst>
              <a:ext uri="{FF2B5EF4-FFF2-40B4-BE49-F238E27FC236}">
                <a16:creationId xmlns:a16="http://schemas.microsoft.com/office/drawing/2014/main" id="{D7A042B0-FD9C-46BF-A961-FA4F4542BC69}"/>
              </a:ext>
            </a:extLst>
          </p:cNvPr>
          <p:cNvPicPr/>
          <p:nvPr/>
        </p:nvPicPr>
        <p:blipFill rotWithShape="1">
          <a:blip r:embed="rId9">
            <a:extLst>
              <a:ext uri="{28A0092B-C50C-407E-A947-70E740481C1C}">
                <a14:useLocalDpi xmlns:a14="http://schemas.microsoft.com/office/drawing/2010/main" val="0"/>
              </a:ext>
            </a:extLst>
          </a:blip>
          <a:srcRect l="13905" r="15521" b="3"/>
          <a:stretch/>
        </p:blipFill>
        <p:spPr bwMode="auto">
          <a:xfrm>
            <a:off x="7206488" y="4526277"/>
            <a:ext cx="2472939" cy="2331712"/>
          </a:xfrm>
          <a:prstGeom prst="rect">
            <a:avLst/>
          </a:prstGeom>
          <a:noFill/>
        </p:spPr>
      </p:pic>
      <p:pic>
        <p:nvPicPr>
          <p:cNvPr id="6" name="Picture 5">
            <a:extLst>
              <a:ext uri="{FF2B5EF4-FFF2-40B4-BE49-F238E27FC236}">
                <a16:creationId xmlns:a16="http://schemas.microsoft.com/office/drawing/2014/main" id="{8D612B2E-4CFB-42F6-939F-8040D421507A}"/>
              </a:ext>
            </a:extLst>
          </p:cNvPr>
          <p:cNvPicPr/>
          <p:nvPr/>
        </p:nvPicPr>
        <p:blipFill rotWithShape="1">
          <a:blip r:embed="rId10"/>
          <a:srcRect t="5711" r="-6" b="-6"/>
          <a:stretch/>
        </p:blipFill>
        <p:spPr>
          <a:xfrm>
            <a:off x="9719055" y="4526274"/>
            <a:ext cx="2433302" cy="2331712"/>
          </a:xfrm>
          <a:prstGeom prst="rect">
            <a:avLst/>
          </a:prstGeom>
        </p:spPr>
      </p:pic>
      <p:sp>
        <p:nvSpPr>
          <p:cNvPr id="2" name="Slide Number Placeholder 1">
            <a:extLst>
              <a:ext uri="{FF2B5EF4-FFF2-40B4-BE49-F238E27FC236}">
                <a16:creationId xmlns:a16="http://schemas.microsoft.com/office/drawing/2014/main" id="{90882D86-6A61-42C9-9784-C91DA67D5AEF}"/>
              </a:ext>
            </a:extLst>
          </p:cNvPr>
          <p:cNvSpPr>
            <a:spLocks noGrp="1"/>
          </p:cNvSpPr>
          <p:nvPr>
            <p:ph type="sldNum" sz="quarter" idx="12"/>
          </p:nvPr>
        </p:nvSpPr>
        <p:spPr/>
        <p:txBody>
          <a:bodyPr/>
          <a:lstStyle/>
          <a:p>
            <a:fld id="{5DF83DB4-9BD1-4F06-864A-5F63DF97C4FF}" type="slidenum">
              <a:rPr lang="en-US" smtClean="0"/>
              <a:t>18</a:t>
            </a:fld>
            <a:endParaRPr lang="en-US"/>
          </a:p>
        </p:txBody>
      </p:sp>
    </p:spTree>
    <p:extLst>
      <p:ext uri="{BB962C8B-B14F-4D97-AF65-F5344CB8AC3E}">
        <p14:creationId xmlns:p14="http://schemas.microsoft.com/office/powerpoint/2010/main" val="184579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NJ Turnpike ">
            <a:extLst>
              <a:ext uri="{FF2B5EF4-FFF2-40B4-BE49-F238E27FC236}">
                <a16:creationId xmlns:a16="http://schemas.microsoft.com/office/drawing/2014/main" id="{7A5DAD93-8577-4767-B260-FABE985C2A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4964" y="236220"/>
            <a:ext cx="1905000" cy="1897380"/>
          </a:xfrm>
          <a:prstGeom prst="rect">
            <a:avLst/>
          </a:prstGeom>
          <a:noFill/>
          <a:ln>
            <a:noFill/>
          </a:ln>
        </p:spPr>
      </p:pic>
      <p:pic>
        <p:nvPicPr>
          <p:cNvPr id="3" name="Picture 2" descr="Image result for george washington bridge rush hour NJ/NY">
            <a:extLst>
              <a:ext uri="{FF2B5EF4-FFF2-40B4-BE49-F238E27FC236}">
                <a16:creationId xmlns:a16="http://schemas.microsoft.com/office/drawing/2014/main" id="{68770ED1-4885-4D78-80B9-3E2EBDC4B5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88608"/>
            <a:ext cx="3727957" cy="3741842"/>
          </a:xfrm>
          <a:prstGeom prst="rect">
            <a:avLst/>
          </a:prstGeom>
          <a:noFill/>
          <a:ln>
            <a:noFill/>
          </a:ln>
        </p:spPr>
      </p:pic>
      <p:pic>
        <p:nvPicPr>
          <p:cNvPr id="4" name="Picture 3">
            <a:extLst>
              <a:ext uri="{FF2B5EF4-FFF2-40B4-BE49-F238E27FC236}">
                <a16:creationId xmlns:a16="http://schemas.microsoft.com/office/drawing/2014/main" id="{098D3FD4-24F8-4C70-9CBB-468DA3E85F6E}"/>
              </a:ext>
            </a:extLst>
          </p:cNvPr>
          <p:cNvPicPr/>
          <p:nvPr/>
        </p:nvPicPr>
        <p:blipFill>
          <a:blip r:embed="rId5"/>
          <a:stretch>
            <a:fillRect/>
          </a:stretch>
        </p:blipFill>
        <p:spPr>
          <a:xfrm>
            <a:off x="8997094" y="2001415"/>
            <a:ext cx="3194906" cy="2220242"/>
          </a:xfrm>
          <a:prstGeom prst="rect">
            <a:avLst/>
          </a:prstGeom>
        </p:spPr>
      </p:pic>
      <p:pic>
        <p:nvPicPr>
          <p:cNvPr id="5" name="Picture 4" descr="Image result for george washington bridge rush hour NJ/NY">
            <a:extLst>
              <a:ext uri="{FF2B5EF4-FFF2-40B4-BE49-F238E27FC236}">
                <a16:creationId xmlns:a16="http://schemas.microsoft.com/office/drawing/2014/main" id="{0D1776ED-154D-45B6-9C17-2806ED65EE2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725669" y="4377689"/>
            <a:ext cx="3777353" cy="2220243"/>
          </a:xfrm>
          <a:prstGeom prst="rect">
            <a:avLst/>
          </a:prstGeom>
          <a:noFill/>
          <a:ln>
            <a:noFill/>
          </a:ln>
        </p:spPr>
      </p:pic>
      <p:pic>
        <p:nvPicPr>
          <p:cNvPr id="6" name="Picture 5" descr="Image result for times square rush hour">
            <a:extLst>
              <a:ext uri="{FF2B5EF4-FFF2-40B4-BE49-F238E27FC236}">
                <a16:creationId xmlns:a16="http://schemas.microsoft.com/office/drawing/2014/main" id="{144B1E22-671A-439F-9D81-0D750623F69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76" y="3745230"/>
            <a:ext cx="3627119" cy="3112770"/>
          </a:xfrm>
          <a:prstGeom prst="rect">
            <a:avLst/>
          </a:prstGeom>
          <a:noFill/>
          <a:ln>
            <a:noFill/>
          </a:ln>
        </p:spPr>
      </p:pic>
      <p:pic>
        <p:nvPicPr>
          <p:cNvPr id="7" name="Picture 6" descr="Image result for times square rush hour">
            <a:extLst>
              <a:ext uri="{FF2B5EF4-FFF2-40B4-BE49-F238E27FC236}">
                <a16:creationId xmlns:a16="http://schemas.microsoft.com/office/drawing/2014/main" id="{0C7BA1E3-49AC-4CF6-ADE9-C60C7C3C5DA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916522" y="3745230"/>
            <a:ext cx="3627120" cy="2415540"/>
          </a:xfrm>
          <a:prstGeom prst="rect">
            <a:avLst/>
          </a:prstGeom>
          <a:noFill/>
          <a:ln>
            <a:noFill/>
          </a:ln>
        </p:spPr>
      </p:pic>
      <p:pic>
        <p:nvPicPr>
          <p:cNvPr id="8" name="Picture 7" descr="Image result for henry hudson parkway traffic new york city">
            <a:extLst>
              <a:ext uri="{FF2B5EF4-FFF2-40B4-BE49-F238E27FC236}">
                <a16:creationId xmlns:a16="http://schemas.microsoft.com/office/drawing/2014/main" id="{8E9C6105-3955-4FD5-ACC8-36292EEDF11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727957" y="260066"/>
            <a:ext cx="5262598" cy="3168933"/>
          </a:xfrm>
          <a:prstGeom prst="rect">
            <a:avLst/>
          </a:prstGeom>
          <a:noFill/>
          <a:ln>
            <a:noFill/>
          </a:ln>
        </p:spPr>
      </p:pic>
      <p:pic>
        <p:nvPicPr>
          <p:cNvPr id="9" name="Picture 8">
            <a:extLst>
              <a:ext uri="{FF2B5EF4-FFF2-40B4-BE49-F238E27FC236}">
                <a16:creationId xmlns:a16="http://schemas.microsoft.com/office/drawing/2014/main" id="{339CE196-260A-4E1E-A2A8-57C6D0816041}"/>
              </a:ext>
            </a:extLst>
          </p:cNvPr>
          <p:cNvPicPr/>
          <p:nvPr/>
        </p:nvPicPr>
        <p:blipFill rotWithShape="1">
          <a:blip r:embed="rId10"/>
          <a:srcRect t="5711" r="-6" b="-6"/>
          <a:stretch/>
        </p:blipFill>
        <p:spPr>
          <a:xfrm>
            <a:off x="9341429" y="55117"/>
            <a:ext cx="2647371" cy="1946298"/>
          </a:xfrm>
          <a:prstGeom prst="rect">
            <a:avLst/>
          </a:prstGeom>
        </p:spPr>
      </p:pic>
      <p:sp>
        <p:nvSpPr>
          <p:cNvPr id="10" name="Slide Number Placeholder 9">
            <a:extLst>
              <a:ext uri="{FF2B5EF4-FFF2-40B4-BE49-F238E27FC236}">
                <a16:creationId xmlns:a16="http://schemas.microsoft.com/office/drawing/2014/main" id="{FCFF16D3-1C0C-43E8-BF4B-1D9B601CC5CE}"/>
              </a:ext>
            </a:extLst>
          </p:cNvPr>
          <p:cNvSpPr>
            <a:spLocks noGrp="1"/>
          </p:cNvSpPr>
          <p:nvPr>
            <p:ph type="sldNum" sz="quarter" idx="12"/>
          </p:nvPr>
        </p:nvSpPr>
        <p:spPr/>
        <p:txBody>
          <a:bodyPr/>
          <a:lstStyle/>
          <a:p>
            <a:fld id="{5DF83DB4-9BD1-4F06-864A-5F63DF97C4FF}" type="slidenum">
              <a:rPr lang="en-US" smtClean="0"/>
              <a:t>19</a:t>
            </a:fld>
            <a:endParaRPr lang="en-US"/>
          </a:p>
        </p:txBody>
      </p:sp>
    </p:spTree>
    <p:extLst>
      <p:ext uri="{BB962C8B-B14F-4D97-AF65-F5344CB8AC3E}">
        <p14:creationId xmlns:p14="http://schemas.microsoft.com/office/powerpoint/2010/main" val="418008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2" name="Rectangle 1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AEFA24-A46B-CF7F-15DA-5CAE0A61B352}"/>
              </a:ext>
            </a:extLst>
          </p:cNvPr>
          <p:cNvPicPr>
            <a:picLocks noChangeAspect="1"/>
          </p:cNvPicPr>
          <p:nvPr/>
        </p:nvPicPr>
        <p:blipFill rotWithShape="1">
          <a:blip r:embed="rId4"/>
          <a:srcRect l="11685" r="44079"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33" name="Group 1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3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extBox 2">
            <a:extLst>
              <a:ext uri="{FF2B5EF4-FFF2-40B4-BE49-F238E27FC236}">
                <a16:creationId xmlns:a16="http://schemas.microsoft.com/office/drawing/2014/main" id="{100B8ECF-CC82-61B0-7676-1AF6B68B2BD3}"/>
              </a:ext>
            </a:extLst>
          </p:cNvPr>
          <p:cNvSpPr txBox="1"/>
          <p:nvPr/>
        </p:nvSpPr>
        <p:spPr>
          <a:xfrm>
            <a:off x="660929" y="2178843"/>
            <a:ext cx="5260680" cy="3124201"/>
          </a:xfrm>
          <a:prstGeom prst="rect">
            <a:avLst/>
          </a:prstGeom>
        </p:spPr>
        <p:txBody>
          <a:bodyPr vert="horz" lIns="91440" tIns="45720" rIns="91440" bIns="45720" rtlCol="0" anchor="ctr">
            <a:noAutofit/>
          </a:bodyPr>
          <a:lstStyle/>
          <a:p>
            <a:pPr>
              <a:spcBef>
                <a:spcPct val="20000"/>
              </a:spcBef>
              <a:spcAft>
                <a:spcPts val="600"/>
              </a:spcAft>
              <a:buClr>
                <a:schemeClr val="accent1">
                  <a:lumMod val="75000"/>
                </a:schemeClr>
              </a:buClr>
              <a:buSzPct val="145000"/>
            </a:pPr>
            <a:r>
              <a:rPr lang="en-US" sz="2800" dirty="0"/>
              <a:t>“You matter because you are you. You matter to the last moment of your life, and we will do all we can, not only to help you die peacefully, but to live until you die”.</a:t>
            </a:r>
          </a:p>
          <a:p>
            <a:pPr algn="r">
              <a:spcBef>
                <a:spcPct val="20000"/>
              </a:spcBef>
              <a:spcAft>
                <a:spcPts val="600"/>
              </a:spcAft>
              <a:buClr>
                <a:schemeClr val="accent1">
                  <a:lumMod val="75000"/>
                </a:schemeClr>
              </a:buClr>
              <a:buSzPct val="145000"/>
            </a:pPr>
            <a:r>
              <a:rPr lang="en-US" dirty="0"/>
              <a:t>Dame Cicely Saunders </a:t>
            </a:r>
          </a:p>
        </p:txBody>
      </p:sp>
    </p:spTree>
    <p:extLst>
      <p:ext uri="{BB962C8B-B14F-4D97-AF65-F5344CB8AC3E}">
        <p14:creationId xmlns:p14="http://schemas.microsoft.com/office/powerpoint/2010/main" val="18849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7960DE-4739-CDB2-2FCE-267C898A240A}"/>
              </a:ext>
            </a:extLst>
          </p:cNvPr>
          <p:cNvPicPr>
            <a:picLocks noChangeAspect="1"/>
          </p:cNvPicPr>
          <p:nvPr/>
        </p:nvPicPr>
        <p:blipFill rotWithShape="1">
          <a:blip r:embed="rId4"/>
          <a:srcRect l="35370" r="21166"/>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9" name="Group 1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0"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Slide Number Placeholder 2">
            <a:extLst>
              <a:ext uri="{FF2B5EF4-FFF2-40B4-BE49-F238E27FC236}">
                <a16:creationId xmlns:a16="http://schemas.microsoft.com/office/drawing/2014/main" id="{A79AAD01-C6DA-4126-84BF-CB5A6455A35B}"/>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5DF83DB4-9BD1-4F06-864A-5F63DF97C4FF}" type="slidenum">
              <a:rPr lang="en-US">
                <a:solidFill>
                  <a:srgbClr val="FFFFFF"/>
                </a:solidFill>
              </a:rPr>
              <a:pPr defTabSz="914400">
                <a:spcAft>
                  <a:spcPts val="600"/>
                </a:spcAft>
              </a:pPr>
              <a:t>20</a:t>
            </a:fld>
            <a:endParaRPr lang="en-US">
              <a:solidFill>
                <a:srgbClr val="FFFFFF"/>
              </a:solidFill>
            </a:endParaRPr>
          </a:p>
        </p:txBody>
      </p:sp>
      <p:sp>
        <p:nvSpPr>
          <p:cNvPr id="6" name="TextBox 5">
            <a:extLst>
              <a:ext uri="{FF2B5EF4-FFF2-40B4-BE49-F238E27FC236}">
                <a16:creationId xmlns:a16="http://schemas.microsoft.com/office/drawing/2014/main" id="{AFA7EA12-117A-AEEB-1573-02812BA2CB4E}"/>
              </a:ext>
            </a:extLst>
          </p:cNvPr>
          <p:cNvSpPr txBox="1"/>
          <p:nvPr/>
        </p:nvSpPr>
        <p:spPr>
          <a:xfrm>
            <a:off x="150811" y="875211"/>
            <a:ext cx="5945189" cy="4247317"/>
          </a:xfrm>
          <a:prstGeom prst="rect">
            <a:avLst/>
          </a:prstGeom>
          <a:noFill/>
        </p:spPr>
        <p:txBody>
          <a:bodyPr wrap="square">
            <a:spAutoFit/>
          </a:bodyPr>
          <a:lstStyle/>
          <a:p>
            <a:r>
              <a:rPr lang="en-US" sz="3600" dirty="0"/>
              <a:t>“… touching the dying, the poor, the lonely, and the unwanted according to the grace we have received and let us not be ashamed or slow to do the humble work.”</a:t>
            </a:r>
          </a:p>
          <a:p>
            <a:pPr algn="r"/>
            <a:r>
              <a:rPr lang="en-US" dirty="0"/>
              <a:t>-Mother Teresa</a:t>
            </a:r>
          </a:p>
        </p:txBody>
      </p:sp>
    </p:spTree>
    <p:extLst>
      <p:ext uri="{BB962C8B-B14F-4D97-AF65-F5344CB8AC3E}">
        <p14:creationId xmlns:p14="http://schemas.microsoft.com/office/powerpoint/2010/main" val="44245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3998-8920-73C1-3C70-4D232B44D782}"/>
              </a:ext>
            </a:extLst>
          </p:cNvPr>
          <p:cNvSpPr>
            <a:spLocks noGrp="1"/>
          </p:cNvSpPr>
          <p:nvPr>
            <p:ph type="title" idx="4294967295"/>
          </p:nvPr>
        </p:nvSpPr>
        <p:spPr>
          <a:xfrm>
            <a:off x="2495006" y="670339"/>
            <a:ext cx="9696994" cy="2758661"/>
          </a:xfrm>
        </p:spPr>
        <p:txBody>
          <a:bodyPr>
            <a:normAutofit/>
          </a:bodyPr>
          <a:lstStyle/>
          <a:p>
            <a:r>
              <a:rPr lang="en-US" sz="6000" dirty="0"/>
              <a:t>Questions/ Comments</a:t>
            </a:r>
          </a:p>
        </p:txBody>
      </p:sp>
      <p:sp>
        <p:nvSpPr>
          <p:cNvPr id="5" name="TextBox 4">
            <a:extLst>
              <a:ext uri="{FF2B5EF4-FFF2-40B4-BE49-F238E27FC236}">
                <a16:creationId xmlns:a16="http://schemas.microsoft.com/office/drawing/2014/main" id="{A2C1DC2D-75EA-A76B-2A11-A29DDCA39C93}"/>
              </a:ext>
            </a:extLst>
          </p:cNvPr>
          <p:cNvSpPr txBox="1"/>
          <p:nvPr/>
        </p:nvSpPr>
        <p:spPr>
          <a:xfrm>
            <a:off x="6492240" y="5264331"/>
            <a:ext cx="5316583" cy="923330"/>
          </a:xfrm>
          <a:prstGeom prst="rect">
            <a:avLst/>
          </a:prstGeom>
          <a:noFill/>
        </p:spPr>
        <p:txBody>
          <a:bodyPr wrap="square" rtlCol="0">
            <a:spAutoFit/>
          </a:bodyPr>
          <a:lstStyle/>
          <a:p>
            <a:r>
              <a:rPr lang="en-US"/>
              <a:t>Loretta Winde BSN, RN, COS-C, ACRN, HHCCM</a:t>
            </a:r>
          </a:p>
          <a:p>
            <a:r>
              <a:rPr lang="en-US">
                <a:hlinkClick r:id="rId2"/>
              </a:rPr>
              <a:t>LD131@aol.com</a:t>
            </a:r>
            <a:endParaRPr lang="en-US"/>
          </a:p>
          <a:p>
            <a:r>
              <a:rPr lang="en-US">
                <a:hlinkClick r:id="rId3"/>
              </a:rPr>
              <a:t>Lwinde@hopehealthco.org</a:t>
            </a:r>
            <a:r>
              <a:rPr lang="en-US"/>
              <a:t> </a:t>
            </a:r>
            <a:endParaRPr lang="en-US" dirty="0"/>
          </a:p>
        </p:txBody>
      </p:sp>
    </p:spTree>
    <p:extLst>
      <p:ext uri="{BB962C8B-B14F-4D97-AF65-F5344CB8AC3E}">
        <p14:creationId xmlns:p14="http://schemas.microsoft.com/office/powerpoint/2010/main" val="341187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876311-7F6D-1337-2027-B2AA85ACAA5E}"/>
              </a:ext>
            </a:extLst>
          </p:cNvPr>
          <p:cNvSpPr txBox="1"/>
          <p:nvPr/>
        </p:nvSpPr>
        <p:spPr>
          <a:xfrm>
            <a:off x="1706252" y="810705"/>
            <a:ext cx="9059159" cy="5109091"/>
          </a:xfrm>
          <a:prstGeom prst="rect">
            <a:avLst/>
          </a:prstGeom>
          <a:noFill/>
        </p:spPr>
        <p:txBody>
          <a:bodyPr wrap="square">
            <a:spAutoFit/>
          </a:bodyPr>
          <a:lstStyle/>
          <a:p>
            <a:r>
              <a:rPr lang="en-US" sz="2200" dirty="0"/>
              <a:t>“I would like to die in my sleep”, “I  just want to go to sleep and not wake up”, “I am not afraid of death as I am of the process of dying.” </a:t>
            </a:r>
          </a:p>
          <a:p>
            <a:endParaRPr lang="en-US" sz="2200" dirty="0"/>
          </a:p>
          <a:p>
            <a:r>
              <a:rPr lang="en-US" sz="2200" dirty="0"/>
              <a:t>These are  common statements that we hear all the time, the vast majority of whom will not die suddenly; the majority of us will die as a result of a long-term, chronic illness.</a:t>
            </a:r>
          </a:p>
          <a:p>
            <a:endParaRPr lang="en-US" sz="2200" dirty="0"/>
          </a:p>
          <a:p>
            <a:r>
              <a:rPr lang="en-US" sz="2200" dirty="0"/>
              <a:t> In the progression of  chronic illness, we will most likely experience distress due to symptoms like pain, dyspnea, or fatigue. We will also suffer from loss of ability, decreased independence, cognitive changes and emotional or spiritual distress. </a:t>
            </a:r>
          </a:p>
          <a:p>
            <a:endParaRPr lang="en-US" sz="2200" dirty="0"/>
          </a:p>
          <a:p>
            <a:r>
              <a:rPr lang="en-US" sz="2200" dirty="0"/>
              <a:t>Palliative interventions can be initiated earlier in the course of disease. Whereas end-of-life care, focuses on the last months of a patient’s life.</a:t>
            </a:r>
          </a:p>
          <a:p>
            <a:r>
              <a:rPr lang="en-US" dirty="0"/>
              <a:t>	</a:t>
            </a:r>
          </a:p>
        </p:txBody>
      </p:sp>
    </p:spTree>
    <p:extLst>
      <p:ext uri="{BB962C8B-B14F-4D97-AF65-F5344CB8AC3E}">
        <p14:creationId xmlns:p14="http://schemas.microsoft.com/office/powerpoint/2010/main" val="266524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3F9414-68B9-4353-9B83-8B7DA6E36D62}"/>
              </a:ext>
            </a:extLst>
          </p:cNvPr>
          <p:cNvPicPr>
            <a:picLocks noChangeAspect="1"/>
          </p:cNvPicPr>
          <p:nvPr/>
        </p:nvPicPr>
        <p:blipFill>
          <a:blip r:embed="rId3">
            <a:extLst>
              <a:ext uri="{28A0092B-C50C-407E-A947-70E740481C1C}">
                <a14:useLocalDpi xmlns:a14="http://schemas.microsoft.com/office/drawing/2010/main" val="0"/>
              </a:ext>
            </a:extLst>
          </a:blip>
          <a:srcRect l="5156" t="16302" r="7416"/>
          <a:stretch>
            <a:fillRect/>
          </a:stretch>
        </p:blipFill>
        <p:spPr bwMode="auto">
          <a:xfrm>
            <a:off x="1854885" y="1597818"/>
            <a:ext cx="3727450" cy="2247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A09863C-5B14-46F2-9DD9-E2E85BBD90BD}"/>
              </a:ext>
            </a:extLst>
          </p:cNvPr>
          <p:cNvPicPr>
            <a:picLocks noChangeAspect="1"/>
          </p:cNvPicPr>
          <p:nvPr/>
        </p:nvPicPr>
        <p:blipFill>
          <a:blip r:embed="rId4">
            <a:extLst>
              <a:ext uri="{28A0092B-C50C-407E-A947-70E740481C1C}">
                <a14:useLocalDpi xmlns:a14="http://schemas.microsoft.com/office/drawing/2010/main" val="0"/>
              </a:ext>
            </a:extLst>
          </a:blip>
          <a:srcRect b="2466"/>
          <a:stretch>
            <a:fillRect/>
          </a:stretch>
        </p:blipFill>
        <p:spPr bwMode="auto">
          <a:xfrm>
            <a:off x="6382653" y="1597819"/>
            <a:ext cx="4217356" cy="213407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F7F96E-FFA3-426C-986C-06E4838CABAC}"/>
              </a:ext>
            </a:extLst>
          </p:cNvPr>
          <p:cNvPicPr>
            <a:picLocks noChangeAspect="1"/>
          </p:cNvPicPr>
          <p:nvPr/>
        </p:nvPicPr>
        <p:blipFill>
          <a:blip r:embed="rId5">
            <a:extLst>
              <a:ext uri="{28A0092B-C50C-407E-A947-70E740481C1C}">
                <a14:useLocalDpi xmlns:a14="http://schemas.microsoft.com/office/drawing/2010/main" val="0"/>
              </a:ext>
            </a:extLst>
          </a:blip>
          <a:srcRect b="1637"/>
          <a:stretch>
            <a:fillRect/>
          </a:stretch>
        </p:blipFill>
        <p:spPr bwMode="auto">
          <a:xfrm>
            <a:off x="1746935" y="4017962"/>
            <a:ext cx="3835400" cy="19479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B93629-0271-4B20-964D-F974B92B51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0380" y="4017962"/>
            <a:ext cx="4129629" cy="19479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12CE402-02DD-4A85-A2E0-00E6631485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F83DB4-9BD1-4F06-864A-5F63DF97C4F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62E03C7A-24E4-43AF-A840-FF931C8CB55A}"/>
              </a:ext>
            </a:extLst>
          </p:cNvPr>
          <p:cNvSpPr txBox="1">
            <a:spLocks/>
          </p:cNvSpPr>
          <p:nvPr/>
        </p:nvSpPr>
        <p:spPr>
          <a:xfrm>
            <a:off x="1988615" y="352880"/>
            <a:ext cx="10058400" cy="76380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prstClr val="black">
                    <a:lumMod val="75000"/>
                    <a:lumOff val="25000"/>
                  </a:prstClr>
                </a:solidFill>
                <a:effectLst/>
                <a:uLnTx/>
                <a:uFillTx/>
                <a:ea typeface="+mj-ea"/>
                <a:cs typeface="+mj-cs"/>
              </a:rPr>
              <a:t>Trajectories for Illness and Disease</a:t>
            </a: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4800" b="0" i="0" u="none" strike="noStrike" kern="1200" cap="none" spc="-50" normalizeH="0" baseline="0" noProof="0" dirty="0">
              <a:ln>
                <a:noFill/>
              </a:ln>
              <a:solidFill>
                <a:prstClr val="black">
                  <a:lumMod val="75000"/>
                  <a:lumOff val="25000"/>
                </a:prstClr>
              </a:solidFill>
              <a:effectLst/>
              <a:uLnTx/>
              <a:uFillTx/>
              <a:latin typeface="Arial" panose="020B0604020202020204"/>
              <a:ea typeface="+mj-ea"/>
              <a:cs typeface="+mj-cs"/>
            </a:endParaRPr>
          </a:p>
        </p:txBody>
      </p:sp>
    </p:spTree>
    <p:extLst>
      <p:ext uri="{BB962C8B-B14F-4D97-AF65-F5344CB8AC3E}">
        <p14:creationId xmlns:p14="http://schemas.microsoft.com/office/powerpoint/2010/main" val="180335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E299-9E6A-AA3D-0BC8-FEBBA184DA32}"/>
              </a:ext>
            </a:extLst>
          </p:cNvPr>
          <p:cNvSpPr>
            <a:spLocks noGrp="1"/>
          </p:cNvSpPr>
          <p:nvPr>
            <p:ph type="title"/>
          </p:nvPr>
        </p:nvSpPr>
        <p:spPr>
          <a:xfrm>
            <a:off x="1484311" y="191912"/>
            <a:ext cx="10018713" cy="1422399"/>
          </a:xfrm>
        </p:spPr>
        <p:txBody>
          <a:bodyPr>
            <a:normAutofit/>
          </a:bodyPr>
          <a:lstStyle/>
          <a:p>
            <a:r>
              <a:rPr lang="en-US" sz="4800" dirty="0"/>
              <a:t>What is Palliative Care?</a:t>
            </a:r>
          </a:p>
        </p:txBody>
      </p:sp>
      <p:sp>
        <p:nvSpPr>
          <p:cNvPr id="3" name="Content Placeholder 2">
            <a:extLst>
              <a:ext uri="{FF2B5EF4-FFF2-40B4-BE49-F238E27FC236}">
                <a16:creationId xmlns:a16="http://schemas.microsoft.com/office/drawing/2014/main" id="{2F24638C-4364-70C2-222D-40F432EEEC74}"/>
              </a:ext>
            </a:extLst>
          </p:cNvPr>
          <p:cNvSpPr>
            <a:spLocks noGrp="1"/>
          </p:cNvSpPr>
          <p:nvPr>
            <p:ph idx="1"/>
          </p:nvPr>
        </p:nvSpPr>
        <p:spPr>
          <a:xfrm>
            <a:off x="1484310" y="2011681"/>
            <a:ext cx="10018713" cy="3931920"/>
          </a:xfrm>
        </p:spPr>
        <p:txBody>
          <a:bodyPr>
            <a:noAutofit/>
          </a:bodyPr>
          <a:lstStyle/>
          <a:p>
            <a:r>
              <a:rPr lang="en-US" sz="2200" dirty="0"/>
              <a:t>Palliative care, and the medical sub-specialty of palliative medicine, is specialized medical care for people living with serious illness. </a:t>
            </a:r>
          </a:p>
          <a:p>
            <a:r>
              <a:rPr lang="en-US" sz="2200" dirty="0"/>
              <a:t>It focuses on providing relief from the symptoms and stress of a serious illness.</a:t>
            </a:r>
          </a:p>
          <a:p>
            <a:r>
              <a:rPr lang="en-US" sz="2200" dirty="0"/>
              <a:t> The goal is to improve quality of life for both the patient and the family.</a:t>
            </a:r>
          </a:p>
          <a:p>
            <a:r>
              <a:rPr lang="en-US" sz="2200" dirty="0"/>
              <a:t>Palliative care is provided by a team of palliative care doctors, nurses, social workers and others who work together with a patient’s other doctors to provide an extra layer of support. </a:t>
            </a:r>
          </a:p>
          <a:p>
            <a:r>
              <a:rPr lang="en-US" sz="2200" dirty="0"/>
              <a:t>It is appropriate ay any age and at any stage in an illness and can be provided along with curative treatment</a:t>
            </a:r>
          </a:p>
        </p:txBody>
      </p:sp>
      <p:pic>
        <p:nvPicPr>
          <p:cNvPr id="4" name="Picture 3">
            <a:extLst>
              <a:ext uri="{FF2B5EF4-FFF2-40B4-BE49-F238E27FC236}">
                <a16:creationId xmlns:a16="http://schemas.microsoft.com/office/drawing/2014/main" id="{5041C9C9-8771-32BA-5EF6-C297F330671E}"/>
              </a:ext>
            </a:extLst>
          </p:cNvPr>
          <p:cNvPicPr>
            <a:picLocks noChangeAspect="1"/>
          </p:cNvPicPr>
          <p:nvPr/>
        </p:nvPicPr>
        <p:blipFill>
          <a:blip r:embed="rId3"/>
          <a:stretch>
            <a:fillRect/>
          </a:stretch>
        </p:blipFill>
        <p:spPr>
          <a:xfrm>
            <a:off x="10713522" y="5835088"/>
            <a:ext cx="1579001" cy="1042506"/>
          </a:xfrm>
          <a:prstGeom prst="rect">
            <a:avLst/>
          </a:prstGeom>
        </p:spPr>
      </p:pic>
    </p:spTree>
    <p:extLst>
      <p:ext uri="{BB962C8B-B14F-4D97-AF65-F5344CB8AC3E}">
        <p14:creationId xmlns:p14="http://schemas.microsoft.com/office/powerpoint/2010/main" val="230481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D8B1-8801-4F3A-88B1-24661BC15AE0}"/>
              </a:ext>
            </a:extLst>
          </p:cNvPr>
          <p:cNvSpPr>
            <a:spLocks noGrp="1"/>
          </p:cNvSpPr>
          <p:nvPr>
            <p:ph type="title"/>
          </p:nvPr>
        </p:nvSpPr>
        <p:spPr>
          <a:xfrm>
            <a:off x="1422401" y="317500"/>
            <a:ext cx="10528300" cy="622216"/>
          </a:xfrm>
        </p:spPr>
        <p:txBody>
          <a:bodyPr>
            <a:normAutofit fontScale="90000"/>
          </a:bodyPr>
          <a:lstStyle/>
          <a:p>
            <a:r>
              <a:rPr lang="en-US" altLang="en-US" sz="3500" dirty="0"/>
              <a:t>Characteristics of Palliative Care Philosophy and Delivery</a:t>
            </a:r>
            <a:endParaRPr lang="en-US" sz="3500" dirty="0"/>
          </a:p>
        </p:txBody>
      </p:sp>
      <p:sp>
        <p:nvSpPr>
          <p:cNvPr id="3" name="Slide Number Placeholder 2">
            <a:extLst>
              <a:ext uri="{FF2B5EF4-FFF2-40B4-BE49-F238E27FC236}">
                <a16:creationId xmlns:a16="http://schemas.microsoft.com/office/drawing/2014/main" id="{6278A961-2FFA-4C16-B6B5-10BA220F096C}"/>
              </a:ext>
            </a:extLst>
          </p:cNvPr>
          <p:cNvSpPr>
            <a:spLocks noGrp="1"/>
          </p:cNvSpPr>
          <p:nvPr>
            <p:ph type="sldNum" sz="quarter" idx="12"/>
          </p:nvPr>
        </p:nvSpPr>
        <p:spPr/>
        <p:txBody>
          <a:bodyPr/>
          <a:lstStyle/>
          <a:p>
            <a:fld id="{5DF83DB4-9BD1-4F06-864A-5F63DF97C4FF}" type="slidenum">
              <a:rPr lang="en-US" smtClean="0"/>
              <a:t>6</a:t>
            </a:fld>
            <a:endParaRPr lang="en-US"/>
          </a:p>
        </p:txBody>
      </p:sp>
      <p:graphicFrame>
        <p:nvGraphicFramePr>
          <p:cNvPr id="6" name="Content Placeholder 3">
            <a:extLst>
              <a:ext uri="{FF2B5EF4-FFF2-40B4-BE49-F238E27FC236}">
                <a16:creationId xmlns:a16="http://schemas.microsoft.com/office/drawing/2014/main" id="{3AA58E18-DCEE-47BD-A8A2-B0C265098DEE}"/>
              </a:ext>
            </a:extLst>
          </p:cNvPr>
          <p:cNvGraphicFramePr>
            <a:graphicFrameLocks/>
          </p:cNvGraphicFramePr>
          <p:nvPr>
            <p:extLst>
              <p:ext uri="{D42A27DB-BD31-4B8C-83A1-F6EECF244321}">
                <p14:modId xmlns:p14="http://schemas.microsoft.com/office/powerpoint/2010/main" val="2447490829"/>
              </p:ext>
            </p:extLst>
          </p:nvPr>
        </p:nvGraphicFramePr>
        <p:xfrm>
          <a:off x="2085880" y="1275746"/>
          <a:ext cx="8499475" cy="4306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F4FE2390-392D-4588-9320-11FD58C137F8}"/>
              </a:ext>
            </a:extLst>
          </p:cNvPr>
          <p:cNvSpPr/>
          <p:nvPr/>
        </p:nvSpPr>
        <p:spPr>
          <a:xfrm>
            <a:off x="9219398" y="5687452"/>
            <a:ext cx="2427194" cy="230832"/>
          </a:xfrm>
          <a:prstGeom prst="rect">
            <a:avLst/>
          </a:prstGeom>
        </p:spPr>
        <p:txBody>
          <a:bodyPr wrap="square">
            <a:spAutoFit/>
          </a:bodyPr>
          <a:lstStyle/>
          <a:p>
            <a:pPr>
              <a:defRPr/>
            </a:pPr>
            <a:r>
              <a:rPr lang="en-US" altLang="en-US" sz="900" dirty="0">
                <a:solidFill>
                  <a:srgbClr val="404040"/>
                </a:solidFill>
              </a:rPr>
              <a:t>NCP, 2013</a:t>
            </a:r>
          </a:p>
        </p:txBody>
      </p:sp>
    </p:spTree>
    <p:extLst>
      <p:ext uri="{BB962C8B-B14F-4D97-AF65-F5344CB8AC3E}">
        <p14:creationId xmlns:p14="http://schemas.microsoft.com/office/powerpoint/2010/main" val="113506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8" name="Group 17">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6" name="Freeform: Shape 25">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05F025F-27C6-C402-D6B7-CE3F50E4560F}"/>
              </a:ext>
            </a:extLst>
          </p:cNvPr>
          <p:cNvPicPr>
            <a:picLocks noGrp="1" noChangeAspect="1"/>
          </p:cNvPicPr>
          <p:nvPr>
            <p:ph idx="1"/>
          </p:nvPr>
        </p:nvPicPr>
        <p:blipFill>
          <a:blip r:embed="rId4"/>
          <a:stretch>
            <a:fillRect/>
          </a:stretch>
        </p:blipFill>
        <p:spPr>
          <a:xfrm>
            <a:off x="2279928" y="1467108"/>
            <a:ext cx="8946872" cy="3914256"/>
          </a:xfrm>
          <a:prstGeom prst="rect">
            <a:avLst/>
          </a:prstGeom>
        </p:spPr>
      </p:pic>
    </p:spTree>
    <p:extLst>
      <p:ext uri="{BB962C8B-B14F-4D97-AF65-F5344CB8AC3E}">
        <p14:creationId xmlns:p14="http://schemas.microsoft.com/office/powerpoint/2010/main" val="80942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txBox="1">
            <a:spLocks/>
          </p:cNvSpPr>
          <p:nvPr/>
        </p:nvSpPr>
        <p:spPr bwMode="auto">
          <a:xfrm>
            <a:off x="8077575" y="6356856"/>
            <a:ext cx="2132853" cy="3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7B13940-C234-284A-A7D3-D6D4558D90C8}" type="slidenum">
              <a:rPr lang="en-US" sz="1200">
                <a:solidFill>
                  <a:srgbClr val="898989"/>
                </a:solidFill>
                <a:latin typeface="Calibri" charset="0"/>
              </a:rPr>
              <a:pPr algn="r" eaLnBrk="1" hangingPunct="1"/>
              <a:t>8</a:t>
            </a:fld>
            <a:endParaRPr lang="en-US" sz="1200" dirty="0">
              <a:solidFill>
                <a:srgbClr val="898989"/>
              </a:solidFill>
              <a:latin typeface="Calibri" charset="0"/>
            </a:endParaRPr>
          </a:p>
        </p:txBody>
      </p:sp>
      <p:grpSp>
        <p:nvGrpSpPr>
          <p:cNvPr id="6" name="Group 5"/>
          <p:cNvGrpSpPr/>
          <p:nvPr/>
        </p:nvGrpSpPr>
        <p:grpSpPr>
          <a:xfrm>
            <a:off x="1943100" y="1388237"/>
            <a:ext cx="8610600" cy="4968619"/>
            <a:chOff x="726449" y="1752590"/>
            <a:chExt cx="7418484" cy="4471754"/>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62001" y="1752590"/>
              <a:ext cx="7382932" cy="3578196"/>
            </a:xfrm>
            <a:prstGeom prst="rect">
              <a:avLst/>
            </a:prstGeom>
            <a:noFill/>
            <a:ln>
              <a:noFill/>
            </a:ln>
          </p:spPr>
        </p:pic>
        <p:sp>
          <p:nvSpPr>
            <p:cNvPr id="9" name="TextBox 8"/>
            <p:cNvSpPr txBox="1"/>
            <p:nvPr/>
          </p:nvSpPr>
          <p:spPr>
            <a:xfrm>
              <a:off x="726449" y="5467565"/>
              <a:ext cx="4254371" cy="653091"/>
            </a:xfrm>
            <a:prstGeom prst="rect">
              <a:avLst/>
            </a:prstGeom>
            <a:noFill/>
          </p:spPr>
          <p:txBody>
            <a:bodyPr wrap="square" rtlCol="0">
              <a:spAutoFit/>
            </a:bodyPr>
            <a:lstStyle/>
            <a:p>
              <a:r>
                <a:rPr lang="en-US" sz="2000" b="1" dirty="0"/>
                <a:t>Core competencies in palliative care</a:t>
              </a:r>
            </a:p>
          </p:txBody>
        </p:sp>
        <p:sp>
          <p:nvSpPr>
            <p:cNvPr id="10" name="TextBox 9"/>
            <p:cNvSpPr txBox="1"/>
            <p:nvPr/>
          </p:nvSpPr>
          <p:spPr>
            <a:xfrm>
              <a:off x="3700952" y="5855205"/>
              <a:ext cx="4051077" cy="369139"/>
            </a:xfrm>
            <a:prstGeom prst="rect">
              <a:avLst/>
            </a:prstGeom>
            <a:noFill/>
          </p:spPr>
          <p:txBody>
            <a:bodyPr wrap="square" rtlCol="0">
              <a:spAutoFit/>
            </a:bodyPr>
            <a:lstStyle/>
            <a:p>
              <a:r>
                <a:rPr lang="en-US" sz="2000" b="1" dirty="0"/>
                <a:t>Specialty palliative care</a:t>
              </a:r>
            </a:p>
          </p:txBody>
        </p:sp>
        <p:cxnSp>
          <p:nvCxnSpPr>
            <p:cNvPr id="12" name="Straight Arrow Connector 11"/>
            <p:cNvCxnSpPr>
              <a:cxnSpLocks/>
            </p:cNvCxnSpPr>
            <p:nvPr/>
          </p:nvCxnSpPr>
          <p:spPr>
            <a:xfrm>
              <a:off x="6829516" y="6001928"/>
              <a:ext cx="1315417" cy="0"/>
            </a:xfrm>
            <a:prstGeom prst="straightConnector1">
              <a:avLst/>
            </a:prstGeom>
            <a:ln w="50800">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4981317" y="5675352"/>
              <a:ext cx="2505907" cy="43073"/>
            </a:xfrm>
            <a:prstGeom prst="straightConnector1">
              <a:avLst/>
            </a:prstGeom>
            <a:ln w="50800">
              <a:prstDash val="dash"/>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357433" y="4643220"/>
              <a:ext cx="1615440" cy="707886"/>
            </a:xfrm>
            <a:prstGeom prst="rect">
              <a:avLst/>
            </a:prstGeom>
            <a:solidFill>
              <a:schemeClr val="bg1"/>
            </a:solidFill>
          </p:spPr>
          <p:txBody>
            <a:bodyPr wrap="square" rtlCol="0">
              <a:spAutoFit/>
            </a:bodyPr>
            <a:lstStyle/>
            <a:p>
              <a:r>
                <a:rPr lang="en-US" sz="2000" b="1" dirty="0">
                  <a:latin typeface="Calibri" panose="020F0502020204030204" pitchFamily="34" charset="0"/>
                </a:rPr>
                <a:t>Hospice or</a:t>
              </a:r>
            </a:p>
            <a:p>
              <a:r>
                <a:rPr lang="en-US" sz="2000" b="1" dirty="0">
                  <a:latin typeface="Calibri" panose="020F0502020204030204" pitchFamily="34" charset="0"/>
                </a:rPr>
                <a:t>Survivorship</a:t>
              </a:r>
            </a:p>
          </p:txBody>
        </p:sp>
        <p:sp>
          <p:nvSpPr>
            <p:cNvPr id="11" name="TextBox 10"/>
            <p:cNvSpPr txBox="1"/>
            <p:nvPr/>
          </p:nvSpPr>
          <p:spPr>
            <a:xfrm>
              <a:off x="762001" y="4644808"/>
              <a:ext cx="1427107" cy="400110"/>
            </a:xfrm>
            <a:prstGeom prst="rect">
              <a:avLst/>
            </a:prstGeom>
            <a:solidFill>
              <a:schemeClr val="bg1"/>
            </a:solidFill>
          </p:spPr>
          <p:txBody>
            <a:bodyPr wrap="square" rtlCol="0">
              <a:spAutoFit/>
            </a:bodyPr>
            <a:lstStyle/>
            <a:p>
              <a:r>
                <a:rPr lang="en-US" sz="2000" b="1" dirty="0">
                  <a:latin typeface="Calibri" panose="020F0502020204030204" pitchFamily="34" charset="0"/>
                </a:rPr>
                <a:t>Diagnosis</a:t>
              </a:r>
            </a:p>
          </p:txBody>
        </p:sp>
      </p:grpSp>
      <p:sp>
        <p:nvSpPr>
          <p:cNvPr id="7" name="Title 6"/>
          <p:cNvSpPr>
            <a:spLocks noGrp="1"/>
          </p:cNvSpPr>
          <p:nvPr>
            <p:ph type="title"/>
          </p:nvPr>
        </p:nvSpPr>
        <p:spPr>
          <a:xfrm>
            <a:off x="1727200" y="274639"/>
            <a:ext cx="9956800" cy="961616"/>
          </a:xfrm>
        </p:spPr>
        <p:txBody>
          <a:bodyPr>
            <a:normAutofit fontScale="90000"/>
          </a:bodyPr>
          <a:lstStyle/>
          <a:p>
            <a:r>
              <a:rPr lang="en-US" sz="3200" dirty="0"/>
              <a:t>Palliative Care is Provided Parallel with Curative  Treatment</a:t>
            </a:r>
          </a:p>
        </p:txBody>
      </p:sp>
    </p:spTree>
    <p:extLst>
      <p:ext uri="{BB962C8B-B14F-4D97-AF65-F5344CB8AC3E}">
        <p14:creationId xmlns:p14="http://schemas.microsoft.com/office/powerpoint/2010/main" val="232188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733B-4498-FFE5-8A21-8DE33178C56C}"/>
              </a:ext>
            </a:extLst>
          </p:cNvPr>
          <p:cNvSpPr>
            <a:spLocks noGrp="1"/>
          </p:cNvSpPr>
          <p:nvPr>
            <p:ph type="title"/>
          </p:nvPr>
        </p:nvSpPr>
        <p:spPr>
          <a:xfrm>
            <a:off x="1484311" y="177801"/>
            <a:ext cx="10018713" cy="1130300"/>
          </a:xfrm>
        </p:spPr>
        <p:txBody>
          <a:bodyPr/>
          <a:lstStyle/>
          <a:p>
            <a:r>
              <a:rPr lang="en-US" dirty="0"/>
              <a:t>8 Domains of Palliative Care</a:t>
            </a:r>
          </a:p>
        </p:txBody>
      </p:sp>
      <p:sp>
        <p:nvSpPr>
          <p:cNvPr id="3" name="Content Placeholder 2">
            <a:extLst>
              <a:ext uri="{FF2B5EF4-FFF2-40B4-BE49-F238E27FC236}">
                <a16:creationId xmlns:a16="http://schemas.microsoft.com/office/drawing/2014/main" id="{4C94D28C-17DA-4834-6AFE-5CEE98F0E7B3}"/>
              </a:ext>
            </a:extLst>
          </p:cNvPr>
          <p:cNvSpPr>
            <a:spLocks noGrp="1"/>
          </p:cNvSpPr>
          <p:nvPr>
            <p:ph idx="1"/>
          </p:nvPr>
        </p:nvSpPr>
        <p:spPr>
          <a:xfrm>
            <a:off x="1917700" y="1841500"/>
            <a:ext cx="9736265" cy="4608068"/>
          </a:xfrm>
        </p:spPr>
        <p:txBody>
          <a:bodyPr>
            <a:normAutofit/>
          </a:bodyPr>
          <a:lstStyle/>
          <a:p>
            <a:pPr marL="0" indent="0">
              <a:buNone/>
            </a:pPr>
            <a:r>
              <a:rPr lang="en-US" b="1" dirty="0"/>
              <a:t>Domain 1: Structure and Processes of Care</a:t>
            </a:r>
          </a:p>
          <a:p>
            <a:r>
              <a:rPr lang="en-US" dirty="0"/>
              <a:t>Reflect the interdisciplinary mode of care designed to enhance patient and family inclusion in the decision-making process related to palliative care services and encompasses physical, psychosocial, emotional and spiritual care and processes.</a:t>
            </a:r>
          </a:p>
          <a:p>
            <a:pPr marL="0" indent="0">
              <a:buNone/>
            </a:pPr>
            <a:endParaRPr lang="en-US" dirty="0"/>
          </a:p>
          <a:p>
            <a:pPr marL="0" indent="0">
              <a:buNone/>
            </a:pPr>
            <a:r>
              <a:rPr lang="en-US" b="1" dirty="0"/>
              <a:t>Domain 2: Physical Aspects of Care</a:t>
            </a:r>
          </a:p>
          <a:p>
            <a:r>
              <a:rPr lang="en-US" dirty="0"/>
              <a:t>Focus on assessment and treatment of pain and symptoms using standardized assessment tools and treatment protocols that are safe and effective, emphasizing patient and family directed holistic care </a:t>
            </a:r>
          </a:p>
          <a:p>
            <a:endParaRPr lang="en-US" dirty="0"/>
          </a:p>
        </p:txBody>
      </p:sp>
    </p:spTree>
    <p:extLst>
      <p:ext uri="{BB962C8B-B14F-4D97-AF65-F5344CB8AC3E}">
        <p14:creationId xmlns:p14="http://schemas.microsoft.com/office/powerpoint/2010/main" val="273952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2527</TotalTime>
  <Words>2176</Words>
  <Application>Microsoft Macintosh PowerPoint</Application>
  <PresentationFormat>Widescreen</PresentationFormat>
  <Paragraphs>220</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Georgia</vt:lpstr>
      <vt:lpstr>Parallax</vt:lpstr>
      <vt:lpstr>Palliative Care</vt:lpstr>
      <vt:lpstr>PowerPoint Presentation</vt:lpstr>
      <vt:lpstr>PowerPoint Presentation</vt:lpstr>
      <vt:lpstr>PowerPoint Presentation</vt:lpstr>
      <vt:lpstr>What is Palliative Care?</vt:lpstr>
      <vt:lpstr>Characteristics of Palliative Care Philosophy and Delivery</vt:lpstr>
      <vt:lpstr>PowerPoint Presentation</vt:lpstr>
      <vt:lpstr>Palliative Care is Provided Parallel with Curative  Treatment</vt:lpstr>
      <vt:lpstr>8 Domains of Palliative Care</vt:lpstr>
      <vt:lpstr>8 Domains of Palliative Care</vt:lpstr>
      <vt:lpstr>8 Domains of Palliative Care</vt:lpstr>
      <vt:lpstr>8 Domains of Palliative Care</vt:lpstr>
      <vt:lpstr>THE VALUE OF PALLIATIVE CARE FOR THE PATIENT</vt:lpstr>
      <vt:lpstr>Palliative Care Improves Cost Effectiveness</vt:lpstr>
      <vt:lpstr>Palliative Care Improves Quality Scores</vt:lpstr>
      <vt:lpstr>Palliative Care Programs</vt:lpstr>
      <vt:lpstr>Barriers to Palliative Care</vt:lpstr>
      <vt:lpstr>PowerPoint Presentation</vt:lpstr>
      <vt:lpstr>PowerPoint Presentation</vt:lpstr>
      <vt:lpstr>PowerPoint Presentation</vt:lpstr>
      <vt:lpstr>Questions/ Comments</vt:lpstr>
    </vt:vector>
  </TitlesOfParts>
  <Company>Hope HealthCo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Care</dc:title>
  <dc:creator>Loretta Winde BSN, RN, ACRN, COS-C</dc:creator>
  <cp:lastModifiedBy>Katherine Devine</cp:lastModifiedBy>
  <cp:revision>24</cp:revision>
  <dcterms:created xsi:type="dcterms:W3CDTF">2023-03-07T00:25:04Z</dcterms:created>
  <dcterms:modified xsi:type="dcterms:W3CDTF">2023-03-28T14:57:46Z</dcterms:modified>
</cp:coreProperties>
</file>